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4660"/>
  </p:normalViewPr>
  <p:slideViewPr>
    <p:cSldViewPr snapToGrid="0">
      <p:cViewPr varScale="1">
        <p:scale>
          <a:sx n="104" d="100"/>
          <a:sy n="104" d="100"/>
        </p:scale>
        <p:origin x="79" y="2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file:///C:\Users\moman\Downloads\Block-Diagram_Solar_Powered_Water_Purification_system.pn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file:///C:\Users\moman\Downloads\Block-Diagram_Solar_Powered_Water_Purification_system.p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0A457-4A06-4EB4-8E86-3051E66F44A8}"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A2EE1070-8286-4A51-AE0A-62CC2B4C213D}">
      <dgm:prSet custT="1"/>
      <dgm:spPr/>
      <dgm:t>
        <a:bodyPr/>
        <a:lstStyle/>
        <a:p>
          <a:r>
            <a:rPr lang="en-US" sz="2800" dirty="0"/>
            <a:t>With the free sun almost every day, using a solar powered system, we can tap this clean energy by purifying water as well as charging and storing light energy to be used by schools or homes at night.</a:t>
          </a:r>
        </a:p>
      </dgm:t>
    </dgm:pt>
    <dgm:pt modelId="{9F1EF97D-A83F-4BE7-B91E-76C7EBF651D3}" type="parTrans" cxnId="{3446F7B5-455C-4CE3-AAC8-C00A7DFF184F}">
      <dgm:prSet/>
      <dgm:spPr/>
      <dgm:t>
        <a:bodyPr/>
        <a:lstStyle/>
        <a:p>
          <a:endParaRPr lang="en-US"/>
        </a:p>
      </dgm:t>
    </dgm:pt>
    <dgm:pt modelId="{D11875E6-2482-40AB-A2D1-D380773A4811}" type="sibTrans" cxnId="{3446F7B5-455C-4CE3-AAC8-C00A7DFF184F}">
      <dgm:prSet/>
      <dgm:spPr/>
      <dgm:t>
        <a:bodyPr/>
        <a:lstStyle/>
        <a:p>
          <a:endParaRPr lang="en-US"/>
        </a:p>
      </dgm:t>
    </dgm:pt>
    <dgm:pt modelId="{67FE81DC-7DB7-422C-ADC6-D77D78E9FC96}">
      <dgm:prSet custT="1"/>
      <dgm:spPr/>
      <dgm:t>
        <a:bodyPr/>
        <a:lstStyle/>
        <a:p>
          <a:r>
            <a:rPr lang="en-US" sz="2800" dirty="0"/>
            <a:t>Use a smartboard like Raspberry pi or any other available to write a program that will collect and store energy amounts available, used and amount of water purified through the system. Using mobile network, send the data to central database for storage and analysis.</a:t>
          </a:r>
        </a:p>
      </dgm:t>
    </dgm:pt>
    <dgm:pt modelId="{A334F0A7-E2A4-41AA-812C-447D93848E23}" type="parTrans" cxnId="{12C636B3-CBA6-4322-A9CD-517BFEAB753B}">
      <dgm:prSet/>
      <dgm:spPr/>
      <dgm:t>
        <a:bodyPr/>
        <a:lstStyle/>
        <a:p>
          <a:endParaRPr lang="en-US"/>
        </a:p>
      </dgm:t>
    </dgm:pt>
    <dgm:pt modelId="{EE4E31C2-C88E-4144-AAC2-B7B28E2043ED}" type="sibTrans" cxnId="{12C636B3-CBA6-4322-A9CD-517BFEAB753B}">
      <dgm:prSet/>
      <dgm:spPr/>
      <dgm:t>
        <a:bodyPr/>
        <a:lstStyle/>
        <a:p>
          <a:endParaRPr lang="en-US"/>
        </a:p>
      </dgm:t>
    </dgm:pt>
    <dgm:pt modelId="{22C83570-6F34-4EA5-9806-972012D6E06D}" type="pres">
      <dgm:prSet presAssocID="{8C50A457-4A06-4EB4-8E86-3051E66F44A8}" presName="vert0" presStyleCnt="0">
        <dgm:presLayoutVars>
          <dgm:dir/>
          <dgm:animOne val="branch"/>
          <dgm:animLvl val="lvl"/>
        </dgm:presLayoutVars>
      </dgm:prSet>
      <dgm:spPr/>
    </dgm:pt>
    <dgm:pt modelId="{1975A24B-FF3F-458C-B2DC-B1F59A170FF9}" type="pres">
      <dgm:prSet presAssocID="{A2EE1070-8286-4A51-AE0A-62CC2B4C213D}" presName="thickLine" presStyleLbl="alignNode1" presStyleIdx="0" presStyleCnt="2"/>
      <dgm:spPr/>
    </dgm:pt>
    <dgm:pt modelId="{100C8222-0652-41C3-BC66-A98EB0F8E39E}" type="pres">
      <dgm:prSet presAssocID="{A2EE1070-8286-4A51-AE0A-62CC2B4C213D}" presName="horz1" presStyleCnt="0"/>
      <dgm:spPr/>
    </dgm:pt>
    <dgm:pt modelId="{911E1B4A-F02D-4F75-A343-6EF0984A556A}" type="pres">
      <dgm:prSet presAssocID="{A2EE1070-8286-4A51-AE0A-62CC2B4C213D}" presName="tx1" presStyleLbl="revTx" presStyleIdx="0" presStyleCnt="2" custLinFactNeighborX="-872" custLinFactNeighborY="-14281"/>
      <dgm:spPr/>
    </dgm:pt>
    <dgm:pt modelId="{03D164F3-9398-47ED-85C5-8E19AF789565}" type="pres">
      <dgm:prSet presAssocID="{A2EE1070-8286-4A51-AE0A-62CC2B4C213D}" presName="vert1" presStyleCnt="0"/>
      <dgm:spPr/>
    </dgm:pt>
    <dgm:pt modelId="{DF01289C-46AB-4225-A3E8-0803DA058847}" type="pres">
      <dgm:prSet presAssocID="{67FE81DC-7DB7-422C-ADC6-D77D78E9FC96}" presName="thickLine" presStyleLbl="alignNode1" presStyleIdx="1" presStyleCnt="2"/>
      <dgm:spPr/>
    </dgm:pt>
    <dgm:pt modelId="{F8AB8319-48FF-4292-92CA-1B4B0338D278}" type="pres">
      <dgm:prSet presAssocID="{67FE81DC-7DB7-422C-ADC6-D77D78E9FC96}" presName="horz1" presStyleCnt="0"/>
      <dgm:spPr/>
    </dgm:pt>
    <dgm:pt modelId="{DCF31790-700F-423B-B151-051D1CB5D1A0}" type="pres">
      <dgm:prSet presAssocID="{67FE81DC-7DB7-422C-ADC6-D77D78E9FC96}" presName="tx1" presStyleLbl="revTx" presStyleIdx="1" presStyleCnt="2"/>
      <dgm:spPr/>
    </dgm:pt>
    <dgm:pt modelId="{270D020A-8C83-45FF-A538-50F6A00BAB08}" type="pres">
      <dgm:prSet presAssocID="{67FE81DC-7DB7-422C-ADC6-D77D78E9FC96}" presName="vert1" presStyleCnt="0"/>
      <dgm:spPr/>
    </dgm:pt>
  </dgm:ptLst>
  <dgm:cxnLst>
    <dgm:cxn modelId="{ED01C777-F026-4DE8-AC05-2DAA45A976ED}" type="presOf" srcId="{8C50A457-4A06-4EB4-8E86-3051E66F44A8}" destId="{22C83570-6F34-4EA5-9806-972012D6E06D}" srcOrd="0" destOrd="0" presId="urn:microsoft.com/office/officeart/2008/layout/LinedList"/>
    <dgm:cxn modelId="{4C66EB7B-1DDC-41FE-AB8A-DA538F41CE0C}" type="presOf" srcId="{A2EE1070-8286-4A51-AE0A-62CC2B4C213D}" destId="{911E1B4A-F02D-4F75-A343-6EF0984A556A}" srcOrd="0" destOrd="0" presId="urn:microsoft.com/office/officeart/2008/layout/LinedList"/>
    <dgm:cxn modelId="{EBE7A198-F463-4A49-8D52-4024E603E2B2}" type="presOf" srcId="{67FE81DC-7DB7-422C-ADC6-D77D78E9FC96}" destId="{DCF31790-700F-423B-B151-051D1CB5D1A0}" srcOrd="0" destOrd="0" presId="urn:microsoft.com/office/officeart/2008/layout/LinedList"/>
    <dgm:cxn modelId="{12C636B3-CBA6-4322-A9CD-517BFEAB753B}" srcId="{8C50A457-4A06-4EB4-8E86-3051E66F44A8}" destId="{67FE81DC-7DB7-422C-ADC6-D77D78E9FC96}" srcOrd="1" destOrd="0" parTransId="{A334F0A7-E2A4-41AA-812C-447D93848E23}" sibTransId="{EE4E31C2-C88E-4144-AAC2-B7B28E2043ED}"/>
    <dgm:cxn modelId="{3446F7B5-455C-4CE3-AAC8-C00A7DFF184F}" srcId="{8C50A457-4A06-4EB4-8E86-3051E66F44A8}" destId="{A2EE1070-8286-4A51-AE0A-62CC2B4C213D}" srcOrd="0" destOrd="0" parTransId="{9F1EF97D-A83F-4BE7-B91E-76C7EBF651D3}" sibTransId="{D11875E6-2482-40AB-A2D1-D380773A4811}"/>
    <dgm:cxn modelId="{0BFBC385-8A5D-4AE9-A22B-582EBC9336AF}" type="presParOf" srcId="{22C83570-6F34-4EA5-9806-972012D6E06D}" destId="{1975A24B-FF3F-458C-B2DC-B1F59A170FF9}" srcOrd="0" destOrd="0" presId="urn:microsoft.com/office/officeart/2008/layout/LinedList"/>
    <dgm:cxn modelId="{8BB6A3B3-D151-4AEE-8037-7154F9716E0B}" type="presParOf" srcId="{22C83570-6F34-4EA5-9806-972012D6E06D}" destId="{100C8222-0652-41C3-BC66-A98EB0F8E39E}" srcOrd="1" destOrd="0" presId="urn:microsoft.com/office/officeart/2008/layout/LinedList"/>
    <dgm:cxn modelId="{99E6044E-12CE-46D2-AEAE-E07F8406C365}" type="presParOf" srcId="{100C8222-0652-41C3-BC66-A98EB0F8E39E}" destId="{911E1B4A-F02D-4F75-A343-6EF0984A556A}" srcOrd="0" destOrd="0" presId="urn:microsoft.com/office/officeart/2008/layout/LinedList"/>
    <dgm:cxn modelId="{CA3E386E-F77E-4DCB-B2B1-999D58EACDF2}" type="presParOf" srcId="{100C8222-0652-41C3-BC66-A98EB0F8E39E}" destId="{03D164F3-9398-47ED-85C5-8E19AF789565}" srcOrd="1" destOrd="0" presId="urn:microsoft.com/office/officeart/2008/layout/LinedList"/>
    <dgm:cxn modelId="{2156A4A3-83C6-4F1F-B2AC-D95E47868BAC}" type="presParOf" srcId="{22C83570-6F34-4EA5-9806-972012D6E06D}" destId="{DF01289C-46AB-4225-A3E8-0803DA058847}" srcOrd="2" destOrd="0" presId="urn:microsoft.com/office/officeart/2008/layout/LinedList"/>
    <dgm:cxn modelId="{F0669888-9910-49D8-8585-8684055C6762}" type="presParOf" srcId="{22C83570-6F34-4EA5-9806-972012D6E06D}" destId="{F8AB8319-48FF-4292-92CA-1B4B0338D278}" srcOrd="3" destOrd="0" presId="urn:microsoft.com/office/officeart/2008/layout/LinedList"/>
    <dgm:cxn modelId="{A52EC0B0-C578-43C4-A5C2-6B4A1B328AFF}" type="presParOf" srcId="{F8AB8319-48FF-4292-92CA-1B4B0338D278}" destId="{DCF31790-700F-423B-B151-051D1CB5D1A0}" srcOrd="0" destOrd="0" presId="urn:microsoft.com/office/officeart/2008/layout/LinedList"/>
    <dgm:cxn modelId="{9F0E3116-3076-4EE4-8DBB-6258CE067DFF}" type="presParOf" srcId="{F8AB8319-48FF-4292-92CA-1B4B0338D278}" destId="{270D020A-8C83-45FF-A538-50F6A00BAB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45702-F069-4FFE-B000-E18802FD2C3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59E43C5-3B86-4990-A305-169C327E2513}">
      <dgm:prSet custT="1"/>
      <dgm:spPr/>
      <dgm:t>
        <a:bodyPr/>
        <a:lstStyle/>
        <a:p>
          <a:r>
            <a:rPr lang="en-US" sz="3600" b="1" dirty="0"/>
            <a:t>Guidelines</a:t>
          </a:r>
          <a:endParaRPr lang="en-US" sz="3600" dirty="0"/>
        </a:p>
      </dgm:t>
    </dgm:pt>
    <dgm:pt modelId="{535C2622-065E-4DBA-B0A1-425DAAB585BB}" type="parTrans" cxnId="{B1AAE299-D448-496C-8716-6703C2E55525}">
      <dgm:prSet/>
      <dgm:spPr/>
      <dgm:t>
        <a:bodyPr/>
        <a:lstStyle/>
        <a:p>
          <a:endParaRPr lang="en-US"/>
        </a:p>
      </dgm:t>
    </dgm:pt>
    <dgm:pt modelId="{2E49E740-CA9B-4657-AC1E-962E141476F0}" type="sibTrans" cxnId="{B1AAE299-D448-496C-8716-6703C2E55525}">
      <dgm:prSet/>
      <dgm:spPr/>
      <dgm:t>
        <a:bodyPr/>
        <a:lstStyle/>
        <a:p>
          <a:endParaRPr lang="en-US"/>
        </a:p>
      </dgm:t>
    </dgm:pt>
    <dgm:pt modelId="{381EAFAD-E6B6-40AE-BEFA-E1D13EB9DDED}">
      <dgm:prSet/>
      <dgm:spPr/>
      <dgm:t>
        <a:bodyPr/>
        <a:lstStyle/>
        <a:p>
          <a:r>
            <a:rPr lang="en-US"/>
            <a:t>Draw/Sketch Flow Diagram from start to finish. You can use a drawing pad or paper. </a:t>
          </a:r>
          <a:r>
            <a:rPr lang="en-US">
              <a:hlinkClick xmlns:r="http://schemas.openxmlformats.org/officeDocument/2006/relationships" r:id="rId1"/>
            </a:rPr>
            <a:t>See example of a flow diagram here</a:t>
          </a:r>
          <a:endParaRPr lang="en-US"/>
        </a:p>
      </dgm:t>
    </dgm:pt>
    <dgm:pt modelId="{0A245F9C-94D9-4FC0-B30F-11BE3758AB67}" type="parTrans" cxnId="{2BFD1C3E-89EE-4750-B229-367C19481E7F}">
      <dgm:prSet/>
      <dgm:spPr/>
      <dgm:t>
        <a:bodyPr/>
        <a:lstStyle/>
        <a:p>
          <a:endParaRPr lang="en-US"/>
        </a:p>
      </dgm:t>
    </dgm:pt>
    <dgm:pt modelId="{0C58FE18-5797-47AF-835F-0202DCC6666C}" type="sibTrans" cxnId="{2BFD1C3E-89EE-4750-B229-367C19481E7F}">
      <dgm:prSet/>
      <dgm:spPr/>
      <dgm:t>
        <a:bodyPr/>
        <a:lstStyle/>
        <a:p>
          <a:endParaRPr lang="en-US"/>
        </a:p>
      </dgm:t>
    </dgm:pt>
    <dgm:pt modelId="{37F2D32C-2329-42B6-A417-D0498B7BFA8D}">
      <dgm:prSet/>
      <dgm:spPr/>
      <dgm:t>
        <a:bodyPr/>
        <a:lstStyle/>
        <a:p>
          <a:r>
            <a:rPr lang="en-US"/>
            <a:t>You can use any programming language you are familiar with such as scratch, snap, python etc.</a:t>
          </a:r>
        </a:p>
      </dgm:t>
    </dgm:pt>
    <dgm:pt modelId="{47C75F9F-D96D-451B-A0CC-C612504449AD}" type="parTrans" cxnId="{8C6B8D1F-F409-4AE8-8B23-246F8C7BE679}">
      <dgm:prSet/>
      <dgm:spPr/>
      <dgm:t>
        <a:bodyPr/>
        <a:lstStyle/>
        <a:p>
          <a:endParaRPr lang="en-US"/>
        </a:p>
      </dgm:t>
    </dgm:pt>
    <dgm:pt modelId="{170284F7-BBF6-4B39-B0AA-C6B49EA3E5C1}" type="sibTrans" cxnId="{8C6B8D1F-F409-4AE8-8B23-246F8C7BE679}">
      <dgm:prSet/>
      <dgm:spPr/>
      <dgm:t>
        <a:bodyPr/>
        <a:lstStyle/>
        <a:p>
          <a:endParaRPr lang="en-US"/>
        </a:p>
      </dgm:t>
    </dgm:pt>
    <dgm:pt modelId="{0796857D-D2F1-4DDF-9946-9439377B3977}">
      <dgm:prSet/>
      <dgm:spPr/>
      <dgm:t>
        <a:bodyPr/>
        <a:lstStyle/>
        <a:p>
          <a:r>
            <a:rPr lang="en-US"/>
            <a:t>More details on this can be provided by the challenge team if required.</a:t>
          </a:r>
        </a:p>
      </dgm:t>
    </dgm:pt>
    <dgm:pt modelId="{172359FA-C443-41B1-A6E1-0EFCF7657188}" type="parTrans" cxnId="{967F2FA3-306E-47DA-A9CD-601229C4B9D5}">
      <dgm:prSet/>
      <dgm:spPr/>
      <dgm:t>
        <a:bodyPr/>
        <a:lstStyle/>
        <a:p>
          <a:endParaRPr lang="en-US"/>
        </a:p>
      </dgm:t>
    </dgm:pt>
    <dgm:pt modelId="{C34AA376-60A2-4158-BB07-3A302170FA84}" type="sibTrans" cxnId="{967F2FA3-306E-47DA-A9CD-601229C4B9D5}">
      <dgm:prSet/>
      <dgm:spPr/>
      <dgm:t>
        <a:bodyPr/>
        <a:lstStyle/>
        <a:p>
          <a:endParaRPr lang="en-US"/>
        </a:p>
      </dgm:t>
    </dgm:pt>
    <dgm:pt modelId="{667D5212-F029-40E2-ACC6-8E3732EB4411}" type="pres">
      <dgm:prSet presAssocID="{E7D45702-F069-4FFE-B000-E18802FD2C37}" presName="linear" presStyleCnt="0">
        <dgm:presLayoutVars>
          <dgm:animLvl val="lvl"/>
          <dgm:resizeHandles val="exact"/>
        </dgm:presLayoutVars>
      </dgm:prSet>
      <dgm:spPr/>
    </dgm:pt>
    <dgm:pt modelId="{54F185F5-F8E4-43E1-AC8D-49E7C2569136}" type="pres">
      <dgm:prSet presAssocID="{359E43C5-3B86-4990-A305-169C327E2513}" presName="parentText" presStyleLbl="node1" presStyleIdx="0" presStyleCnt="4">
        <dgm:presLayoutVars>
          <dgm:chMax val="0"/>
          <dgm:bulletEnabled val="1"/>
        </dgm:presLayoutVars>
      </dgm:prSet>
      <dgm:spPr/>
    </dgm:pt>
    <dgm:pt modelId="{56429754-BF2A-4D12-9A0C-AE42411EDBC6}" type="pres">
      <dgm:prSet presAssocID="{2E49E740-CA9B-4657-AC1E-962E141476F0}" presName="spacer" presStyleCnt="0"/>
      <dgm:spPr/>
    </dgm:pt>
    <dgm:pt modelId="{15FABDEA-EF20-49EB-9CBC-45BBDEEBDEA3}" type="pres">
      <dgm:prSet presAssocID="{381EAFAD-E6B6-40AE-BEFA-E1D13EB9DDED}" presName="parentText" presStyleLbl="node1" presStyleIdx="1" presStyleCnt="4">
        <dgm:presLayoutVars>
          <dgm:chMax val="0"/>
          <dgm:bulletEnabled val="1"/>
        </dgm:presLayoutVars>
      </dgm:prSet>
      <dgm:spPr/>
    </dgm:pt>
    <dgm:pt modelId="{953A1BFA-099B-4120-A9CF-F07A2C9A8FEE}" type="pres">
      <dgm:prSet presAssocID="{0C58FE18-5797-47AF-835F-0202DCC6666C}" presName="spacer" presStyleCnt="0"/>
      <dgm:spPr/>
    </dgm:pt>
    <dgm:pt modelId="{C86ED445-81D6-4967-835F-AC466F220B0E}" type="pres">
      <dgm:prSet presAssocID="{37F2D32C-2329-42B6-A417-D0498B7BFA8D}" presName="parentText" presStyleLbl="node1" presStyleIdx="2" presStyleCnt="4">
        <dgm:presLayoutVars>
          <dgm:chMax val="0"/>
          <dgm:bulletEnabled val="1"/>
        </dgm:presLayoutVars>
      </dgm:prSet>
      <dgm:spPr/>
    </dgm:pt>
    <dgm:pt modelId="{1E6E6349-C137-4F9F-834C-D5211E279972}" type="pres">
      <dgm:prSet presAssocID="{170284F7-BBF6-4B39-B0AA-C6B49EA3E5C1}" presName="spacer" presStyleCnt="0"/>
      <dgm:spPr/>
    </dgm:pt>
    <dgm:pt modelId="{DE503DE7-974E-4CBA-A8DC-AD77BAAEAB1A}" type="pres">
      <dgm:prSet presAssocID="{0796857D-D2F1-4DDF-9946-9439377B3977}" presName="parentText" presStyleLbl="node1" presStyleIdx="3" presStyleCnt="4">
        <dgm:presLayoutVars>
          <dgm:chMax val="0"/>
          <dgm:bulletEnabled val="1"/>
        </dgm:presLayoutVars>
      </dgm:prSet>
      <dgm:spPr/>
    </dgm:pt>
  </dgm:ptLst>
  <dgm:cxnLst>
    <dgm:cxn modelId="{F439A10C-311F-44DB-8ED2-953E302FDD00}" type="presOf" srcId="{359E43C5-3B86-4990-A305-169C327E2513}" destId="{54F185F5-F8E4-43E1-AC8D-49E7C2569136}" srcOrd="0" destOrd="0" presId="urn:microsoft.com/office/officeart/2005/8/layout/vList2"/>
    <dgm:cxn modelId="{8C6B8D1F-F409-4AE8-8B23-246F8C7BE679}" srcId="{E7D45702-F069-4FFE-B000-E18802FD2C37}" destId="{37F2D32C-2329-42B6-A417-D0498B7BFA8D}" srcOrd="2" destOrd="0" parTransId="{47C75F9F-D96D-451B-A0CC-C612504449AD}" sibTransId="{170284F7-BBF6-4B39-B0AA-C6B49EA3E5C1}"/>
    <dgm:cxn modelId="{3C5E8835-481C-4FF9-862B-33D545B3DBF8}" type="presOf" srcId="{0796857D-D2F1-4DDF-9946-9439377B3977}" destId="{DE503DE7-974E-4CBA-A8DC-AD77BAAEAB1A}" srcOrd="0" destOrd="0" presId="urn:microsoft.com/office/officeart/2005/8/layout/vList2"/>
    <dgm:cxn modelId="{2BFD1C3E-89EE-4750-B229-367C19481E7F}" srcId="{E7D45702-F069-4FFE-B000-E18802FD2C37}" destId="{381EAFAD-E6B6-40AE-BEFA-E1D13EB9DDED}" srcOrd="1" destOrd="0" parTransId="{0A245F9C-94D9-4FC0-B30F-11BE3758AB67}" sibTransId="{0C58FE18-5797-47AF-835F-0202DCC6666C}"/>
    <dgm:cxn modelId="{54E92B77-6C8C-4724-8272-80AD924E6C59}" type="presOf" srcId="{E7D45702-F069-4FFE-B000-E18802FD2C37}" destId="{667D5212-F029-40E2-ACC6-8E3732EB4411}" srcOrd="0" destOrd="0" presId="urn:microsoft.com/office/officeart/2005/8/layout/vList2"/>
    <dgm:cxn modelId="{B1AAE299-D448-496C-8716-6703C2E55525}" srcId="{E7D45702-F069-4FFE-B000-E18802FD2C37}" destId="{359E43C5-3B86-4990-A305-169C327E2513}" srcOrd="0" destOrd="0" parTransId="{535C2622-065E-4DBA-B0A1-425DAAB585BB}" sibTransId="{2E49E740-CA9B-4657-AC1E-962E141476F0}"/>
    <dgm:cxn modelId="{967F2FA3-306E-47DA-A9CD-601229C4B9D5}" srcId="{E7D45702-F069-4FFE-B000-E18802FD2C37}" destId="{0796857D-D2F1-4DDF-9946-9439377B3977}" srcOrd="3" destOrd="0" parTransId="{172359FA-C443-41B1-A6E1-0EFCF7657188}" sibTransId="{C34AA376-60A2-4158-BB07-3A302170FA84}"/>
    <dgm:cxn modelId="{08A80BCE-73AF-450D-927E-1D04DED155AE}" type="presOf" srcId="{381EAFAD-E6B6-40AE-BEFA-E1D13EB9DDED}" destId="{15FABDEA-EF20-49EB-9CBC-45BBDEEBDEA3}" srcOrd="0" destOrd="0" presId="urn:microsoft.com/office/officeart/2005/8/layout/vList2"/>
    <dgm:cxn modelId="{077DB2D0-FCBA-48F9-9273-97251500C916}" type="presOf" srcId="{37F2D32C-2329-42B6-A417-D0498B7BFA8D}" destId="{C86ED445-81D6-4967-835F-AC466F220B0E}" srcOrd="0" destOrd="0" presId="urn:microsoft.com/office/officeart/2005/8/layout/vList2"/>
    <dgm:cxn modelId="{E2DC4416-E5D7-4F5A-A62A-8EE79A83539A}" type="presParOf" srcId="{667D5212-F029-40E2-ACC6-8E3732EB4411}" destId="{54F185F5-F8E4-43E1-AC8D-49E7C2569136}" srcOrd="0" destOrd="0" presId="urn:microsoft.com/office/officeart/2005/8/layout/vList2"/>
    <dgm:cxn modelId="{14662769-E65C-436D-8EBA-7E8C69666559}" type="presParOf" srcId="{667D5212-F029-40E2-ACC6-8E3732EB4411}" destId="{56429754-BF2A-4D12-9A0C-AE42411EDBC6}" srcOrd="1" destOrd="0" presId="urn:microsoft.com/office/officeart/2005/8/layout/vList2"/>
    <dgm:cxn modelId="{C20204CF-2416-4F4F-A904-78FC3FB6F407}" type="presParOf" srcId="{667D5212-F029-40E2-ACC6-8E3732EB4411}" destId="{15FABDEA-EF20-49EB-9CBC-45BBDEEBDEA3}" srcOrd="2" destOrd="0" presId="urn:microsoft.com/office/officeart/2005/8/layout/vList2"/>
    <dgm:cxn modelId="{A1CD55B8-6177-41B8-AA0E-AEF71E9B2CA9}" type="presParOf" srcId="{667D5212-F029-40E2-ACC6-8E3732EB4411}" destId="{953A1BFA-099B-4120-A9CF-F07A2C9A8FEE}" srcOrd="3" destOrd="0" presId="urn:microsoft.com/office/officeart/2005/8/layout/vList2"/>
    <dgm:cxn modelId="{130D945A-31CA-4AB5-AF4F-F5D7BE77D6C6}" type="presParOf" srcId="{667D5212-F029-40E2-ACC6-8E3732EB4411}" destId="{C86ED445-81D6-4967-835F-AC466F220B0E}" srcOrd="4" destOrd="0" presId="urn:microsoft.com/office/officeart/2005/8/layout/vList2"/>
    <dgm:cxn modelId="{C3D292EC-064F-4E90-A60F-58C90ECBDECF}" type="presParOf" srcId="{667D5212-F029-40E2-ACC6-8E3732EB4411}" destId="{1E6E6349-C137-4F9F-834C-D5211E279972}" srcOrd="5" destOrd="0" presId="urn:microsoft.com/office/officeart/2005/8/layout/vList2"/>
    <dgm:cxn modelId="{6C87EA8E-DD85-4044-8BF5-BB4909F14C5A}" type="presParOf" srcId="{667D5212-F029-40E2-ACC6-8E3732EB4411}" destId="{DE503DE7-974E-4CBA-A8DC-AD77BAAEAB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5A24B-FF3F-458C-B2DC-B1F59A170FF9}">
      <dsp:nvSpPr>
        <dsp:cNvPr id="0" name=""/>
        <dsp:cNvSpPr/>
      </dsp:nvSpPr>
      <dsp:spPr>
        <a:xfrm>
          <a:off x="0" y="0"/>
          <a:ext cx="67147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1E1B4A-F02D-4F75-A343-6EF0984A556A}">
      <dsp:nvSpPr>
        <dsp:cNvPr id="0" name=""/>
        <dsp:cNvSpPr/>
      </dsp:nvSpPr>
      <dsp:spPr>
        <a:xfrm>
          <a:off x="0" y="0"/>
          <a:ext cx="6714744" cy="215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With the free sun almost every day, using a solar powered system, we can tap this clean energy by purifying water as well as charging and storing light energy to be used by schools or homes at night.</a:t>
          </a:r>
        </a:p>
      </dsp:txBody>
      <dsp:txXfrm>
        <a:off x="0" y="0"/>
        <a:ext cx="6714744" cy="2151732"/>
      </dsp:txXfrm>
    </dsp:sp>
    <dsp:sp modelId="{DF01289C-46AB-4225-A3E8-0803DA058847}">
      <dsp:nvSpPr>
        <dsp:cNvPr id="0" name=""/>
        <dsp:cNvSpPr/>
      </dsp:nvSpPr>
      <dsp:spPr>
        <a:xfrm>
          <a:off x="0" y="2151732"/>
          <a:ext cx="67147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CF31790-700F-423B-B151-051D1CB5D1A0}">
      <dsp:nvSpPr>
        <dsp:cNvPr id="0" name=""/>
        <dsp:cNvSpPr/>
      </dsp:nvSpPr>
      <dsp:spPr>
        <a:xfrm>
          <a:off x="0" y="2151732"/>
          <a:ext cx="6714744" cy="215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Use a smartboard like Raspberry pi or any other available to write a program that will collect and store energy amounts available, used and amount of water purified through the system. Using mobile network, send the data to central database for storage and analysis.</a:t>
          </a:r>
        </a:p>
      </dsp:txBody>
      <dsp:txXfrm>
        <a:off x="0" y="2151732"/>
        <a:ext cx="6714744" cy="2151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185F5-F8E4-43E1-AC8D-49E7C2569136}">
      <dsp:nvSpPr>
        <dsp:cNvPr id="0" name=""/>
        <dsp:cNvSpPr/>
      </dsp:nvSpPr>
      <dsp:spPr>
        <a:xfrm>
          <a:off x="0" y="33809"/>
          <a:ext cx="7427626" cy="14931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Guidelines</a:t>
          </a:r>
          <a:endParaRPr lang="en-US" sz="3600" kern="1200" dirty="0"/>
        </a:p>
      </dsp:txBody>
      <dsp:txXfrm>
        <a:off x="72888" y="106697"/>
        <a:ext cx="7281850" cy="1347345"/>
      </dsp:txXfrm>
    </dsp:sp>
    <dsp:sp modelId="{15FABDEA-EF20-49EB-9CBC-45BBDEEBDEA3}">
      <dsp:nvSpPr>
        <dsp:cNvPr id="0" name=""/>
        <dsp:cNvSpPr/>
      </dsp:nvSpPr>
      <dsp:spPr>
        <a:xfrm>
          <a:off x="0" y="1604690"/>
          <a:ext cx="7427626" cy="1493121"/>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Draw/Sketch Flow Diagram from start to finish. You can use a drawing pad or paper. </a:t>
          </a:r>
          <a:r>
            <a:rPr lang="en-US" sz="2700" kern="1200">
              <a:hlinkClick xmlns:r="http://schemas.openxmlformats.org/officeDocument/2006/relationships" r:id="rId1"/>
            </a:rPr>
            <a:t>See example of a flow diagram here</a:t>
          </a:r>
          <a:endParaRPr lang="en-US" sz="2700" kern="1200"/>
        </a:p>
      </dsp:txBody>
      <dsp:txXfrm>
        <a:off x="72888" y="1677578"/>
        <a:ext cx="7281850" cy="1347345"/>
      </dsp:txXfrm>
    </dsp:sp>
    <dsp:sp modelId="{C86ED445-81D6-4967-835F-AC466F220B0E}">
      <dsp:nvSpPr>
        <dsp:cNvPr id="0" name=""/>
        <dsp:cNvSpPr/>
      </dsp:nvSpPr>
      <dsp:spPr>
        <a:xfrm>
          <a:off x="0" y="3175572"/>
          <a:ext cx="7427626" cy="1493121"/>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You can use any programming language you are familiar with such as scratch, snap, python etc.</a:t>
          </a:r>
        </a:p>
      </dsp:txBody>
      <dsp:txXfrm>
        <a:off x="72888" y="3248460"/>
        <a:ext cx="7281850" cy="1347345"/>
      </dsp:txXfrm>
    </dsp:sp>
    <dsp:sp modelId="{DE503DE7-974E-4CBA-A8DC-AD77BAAEAB1A}">
      <dsp:nvSpPr>
        <dsp:cNvPr id="0" name=""/>
        <dsp:cNvSpPr/>
      </dsp:nvSpPr>
      <dsp:spPr>
        <a:xfrm>
          <a:off x="0" y="4746453"/>
          <a:ext cx="7427626" cy="1493121"/>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More details on this can be provided by the challenge team if required.</a:t>
          </a:r>
        </a:p>
      </dsp:txBody>
      <dsp:txXfrm>
        <a:off x="72888" y="4819341"/>
        <a:ext cx="7281850" cy="13473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35E35-2DC1-440E-9B3B-1BFFFE34A933}" type="datetimeFigureOut">
              <a:rPr lang="en-GB" smtClean="0"/>
              <a:t>23/04/2025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A8BA5-1BFD-41FA-A2C5-11334E8B4CDF}" type="slidenum">
              <a:rPr lang="en-GB" smtClean="0"/>
              <a:t>‹#›</a:t>
            </a:fld>
            <a:endParaRPr lang="en-GB"/>
          </a:p>
        </p:txBody>
      </p:sp>
    </p:spTree>
    <p:extLst>
      <p:ext uri="{BB962C8B-B14F-4D97-AF65-F5344CB8AC3E}">
        <p14:creationId xmlns:p14="http://schemas.microsoft.com/office/powerpoint/2010/main" val="251003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FA8BA5-1BFD-41FA-A2C5-11334E8B4CDF}" type="slidenum">
              <a:rPr lang="en-GB" smtClean="0"/>
              <a:t>17</a:t>
            </a:fld>
            <a:endParaRPr lang="en-GB"/>
          </a:p>
        </p:txBody>
      </p:sp>
    </p:spTree>
    <p:extLst>
      <p:ext uri="{BB962C8B-B14F-4D97-AF65-F5344CB8AC3E}">
        <p14:creationId xmlns:p14="http://schemas.microsoft.com/office/powerpoint/2010/main" val="294647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6683-851A-C144-FA8D-75400D4D8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112413-8B93-9B21-9C89-938E52AA3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D58D31-55E8-4337-20D4-E1A7821F4FFD}"/>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5" name="Footer Placeholder 4">
            <a:extLst>
              <a:ext uri="{FF2B5EF4-FFF2-40B4-BE49-F238E27FC236}">
                <a16:creationId xmlns:a16="http://schemas.microsoft.com/office/drawing/2014/main" id="{E88AADF9-EAA5-5E14-2DA3-39235954A0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4BE552-980D-5727-A82C-AE7D3ED0BBFF}"/>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19687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F07F-0330-5EB6-050E-B11209ADD8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D8A1E-4555-2E0E-4DA9-38C96B23C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E6CD90-FF8A-31F7-95AD-EFB08331C283}"/>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5" name="Footer Placeholder 4">
            <a:extLst>
              <a:ext uri="{FF2B5EF4-FFF2-40B4-BE49-F238E27FC236}">
                <a16:creationId xmlns:a16="http://schemas.microsoft.com/office/drawing/2014/main" id="{E0931EE3-3F01-7CDE-4BB9-DADD175669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4A64A2-E5DF-5CA5-CA0C-0C8276308912}"/>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321633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75F80A-F08A-CBE6-5CF4-915B17014C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1265E8-CE09-11AA-FDC3-127A2E0001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6CD60C-AE32-6BF7-81F1-C3B637E794A3}"/>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5" name="Footer Placeholder 4">
            <a:extLst>
              <a:ext uri="{FF2B5EF4-FFF2-40B4-BE49-F238E27FC236}">
                <a16:creationId xmlns:a16="http://schemas.microsoft.com/office/drawing/2014/main" id="{3289949E-0B11-0447-9207-D27FCDD639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49DDEB-84CD-A826-5C61-8D8AC7F90623}"/>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261783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90F8-BBB0-B828-506B-D61546CCD6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146F5A-B265-63BF-1A4D-6D76AB3FD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78F1DD-32FE-0F75-D99B-3432D418CDFB}"/>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5" name="Footer Placeholder 4">
            <a:extLst>
              <a:ext uri="{FF2B5EF4-FFF2-40B4-BE49-F238E27FC236}">
                <a16:creationId xmlns:a16="http://schemas.microsoft.com/office/drawing/2014/main" id="{71E62596-86B3-E313-C096-308967D2E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1A402-B47E-00B0-D1BB-5B33530CEF7E}"/>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90367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57A2-1187-B84B-B6CE-BBD22DA47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20760A-3830-CB1A-09D2-E3FA6D5D06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79F0F-9A66-5E67-C70C-E8ACC21AF807}"/>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5" name="Footer Placeholder 4">
            <a:extLst>
              <a:ext uri="{FF2B5EF4-FFF2-40B4-BE49-F238E27FC236}">
                <a16:creationId xmlns:a16="http://schemas.microsoft.com/office/drawing/2014/main" id="{93176390-0127-4EB8-1087-FFDD65F51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83D92-617B-A26D-5BD8-F348D6A479BB}"/>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382900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2B0EC-93D0-573B-2B4B-E6687B392C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8CD901-44B7-F59D-131D-CAA5CAB2CA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494B04-BF0E-67E8-587C-8879530BF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BC22B6-3FA2-1936-B84E-123DC46C35A6}"/>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6" name="Footer Placeholder 5">
            <a:extLst>
              <a:ext uri="{FF2B5EF4-FFF2-40B4-BE49-F238E27FC236}">
                <a16:creationId xmlns:a16="http://schemas.microsoft.com/office/drawing/2014/main" id="{FE2C4402-31D8-9B9F-4B06-93E74B1903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D67950-14DF-3CFD-2490-7CCF9CE5CE02}"/>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75724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24D1-55F4-0C39-5F6B-2ABBF4924B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5799AE-7C6B-A1E6-8EB4-4509845EE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20EB0-BDF0-EAEC-4E53-FDFF6F6EC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CEC086-2374-8331-2C10-6720303E6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E6D2E-44D0-5627-E15C-A3DAD80F00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765E7F-6AC3-7258-1442-BCF9C3154267}"/>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8" name="Footer Placeholder 7">
            <a:extLst>
              <a:ext uri="{FF2B5EF4-FFF2-40B4-BE49-F238E27FC236}">
                <a16:creationId xmlns:a16="http://schemas.microsoft.com/office/drawing/2014/main" id="{39D9129C-C498-C6F9-5D4F-BA608C627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1AF003-94B2-0778-1E10-826EE31FA07A}"/>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21122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64C0-3FA9-9005-7B5A-2F6B0A3C1F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644CB6-870E-A336-D815-F7256948692C}"/>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4" name="Footer Placeholder 3">
            <a:extLst>
              <a:ext uri="{FF2B5EF4-FFF2-40B4-BE49-F238E27FC236}">
                <a16:creationId xmlns:a16="http://schemas.microsoft.com/office/drawing/2014/main" id="{BB66656E-5008-099C-68D6-DC30388203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CF630E-4A7E-0CE0-2FEF-0853E01C31B6}"/>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306628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3B1AF-233B-DF9C-F174-F79EB08BFE5B}"/>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3" name="Footer Placeholder 2">
            <a:extLst>
              <a:ext uri="{FF2B5EF4-FFF2-40B4-BE49-F238E27FC236}">
                <a16:creationId xmlns:a16="http://schemas.microsoft.com/office/drawing/2014/main" id="{FB7DBDA8-2CE4-6937-1FC1-BF13631D32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B6E654-993F-EE9B-C106-A734720F598E}"/>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79225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1DC8-0800-4AF9-F565-A5EF33D4E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618A57-8FBE-5903-CE13-96B9B6C5C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C2D51D-9036-830E-6C13-18BDFBEC9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B6F0C-6D06-75A8-6FF3-9AE687407FD6}"/>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6" name="Footer Placeholder 5">
            <a:extLst>
              <a:ext uri="{FF2B5EF4-FFF2-40B4-BE49-F238E27FC236}">
                <a16:creationId xmlns:a16="http://schemas.microsoft.com/office/drawing/2014/main" id="{70BBAD14-5B4E-BB5B-9D9C-5A0099FAC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F8200B-0E60-B3F0-76AE-11DEA64EDBB6}"/>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292627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9C7A-C3AB-BAE1-F969-F08631C1B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B9E4FE-9203-14AF-FC00-6F75F4A5F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F7CDAF-A978-0E47-B8CD-4A6D92253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6D0AD-41E9-01A3-2B50-54FDFED66844}"/>
              </a:ext>
            </a:extLst>
          </p:cNvPr>
          <p:cNvSpPr>
            <a:spLocks noGrp="1"/>
          </p:cNvSpPr>
          <p:nvPr>
            <p:ph type="dt" sz="half" idx="10"/>
          </p:nvPr>
        </p:nvSpPr>
        <p:spPr/>
        <p:txBody>
          <a:bodyPr/>
          <a:lstStyle/>
          <a:p>
            <a:fld id="{423AC3F0-E19C-49AB-B537-1D780CE48A80}" type="datetimeFigureOut">
              <a:rPr lang="en-GB" smtClean="0"/>
              <a:t>23/04/2025</a:t>
            </a:fld>
            <a:endParaRPr lang="en-GB"/>
          </a:p>
        </p:txBody>
      </p:sp>
      <p:sp>
        <p:nvSpPr>
          <p:cNvPr id="6" name="Footer Placeholder 5">
            <a:extLst>
              <a:ext uri="{FF2B5EF4-FFF2-40B4-BE49-F238E27FC236}">
                <a16:creationId xmlns:a16="http://schemas.microsoft.com/office/drawing/2014/main" id="{59D979B6-9E8A-EA47-2896-C1B42A6FE5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1C753A-AFB4-7D31-8F04-AC348E165518}"/>
              </a:ext>
            </a:extLst>
          </p:cNvPr>
          <p:cNvSpPr>
            <a:spLocks noGrp="1"/>
          </p:cNvSpPr>
          <p:nvPr>
            <p:ph type="sldNum" sz="quarter" idx="12"/>
          </p:nvPr>
        </p:nvSpPr>
        <p:spPr/>
        <p:txBody>
          <a:bodyPr/>
          <a:lstStyle/>
          <a:p>
            <a:fld id="{8858DAF3-05F6-43B2-BB1B-CC2EED3A280B}" type="slidenum">
              <a:rPr lang="en-GB" smtClean="0"/>
              <a:t>‹#›</a:t>
            </a:fld>
            <a:endParaRPr lang="en-GB"/>
          </a:p>
        </p:txBody>
      </p:sp>
    </p:spTree>
    <p:extLst>
      <p:ext uri="{BB962C8B-B14F-4D97-AF65-F5344CB8AC3E}">
        <p14:creationId xmlns:p14="http://schemas.microsoft.com/office/powerpoint/2010/main" val="103741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EF14E-D683-341E-D75B-06910F606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CDA02A-3A96-0FEA-25F6-3A4100FD5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18849B-CCFC-4E80-0FB4-31A8C8B16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3AC3F0-E19C-49AB-B537-1D780CE48A80}" type="datetimeFigureOut">
              <a:rPr lang="en-GB" smtClean="0"/>
              <a:t>23/04/2025</a:t>
            </a:fld>
            <a:endParaRPr lang="en-GB"/>
          </a:p>
        </p:txBody>
      </p:sp>
      <p:sp>
        <p:nvSpPr>
          <p:cNvPr id="5" name="Footer Placeholder 4">
            <a:extLst>
              <a:ext uri="{FF2B5EF4-FFF2-40B4-BE49-F238E27FC236}">
                <a16:creationId xmlns:a16="http://schemas.microsoft.com/office/drawing/2014/main" id="{CC325633-832E-E09D-DD4C-BED1FE528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EF3DF7C-067F-AE91-65A8-3CD028574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58DAF3-05F6-43B2-BB1B-CC2EED3A280B}" type="slidenum">
              <a:rPr lang="en-GB" smtClean="0"/>
              <a:t>‹#›</a:t>
            </a:fld>
            <a:endParaRPr lang="en-GB"/>
          </a:p>
        </p:txBody>
      </p:sp>
    </p:spTree>
    <p:extLst>
      <p:ext uri="{BB962C8B-B14F-4D97-AF65-F5344CB8AC3E}">
        <p14:creationId xmlns:p14="http://schemas.microsoft.com/office/powerpoint/2010/main" val="221833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w3schools.com/html/default.asp" TargetMode="External"/><Relationship Id="rId4" Type="http://schemas.openxmlformats.org/officeDocument/2006/relationships/hyperlink" Target="https://www.python.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aspberrypi.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kscape.org/release/" TargetMode="External"/><Relationship Id="rId2" Type="http://schemas.openxmlformats.org/officeDocument/2006/relationships/hyperlink" Target="https://docs.google.com/drawings/" TargetMode="External"/><Relationship Id="rId1" Type="http://schemas.openxmlformats.org/officeDocument/2006/relationships/slideLayout" Target="../slideLayouts/slideLayout2.xml"/><Relationship Id="rId6" Type="http://schemas.openxmlformats.org/officeDocument/2006/relationships/hyperlink" Target="https://www.articulate.com/360/" TargetMode="External"/><Relationship Id="rId5" Type="http://schemas.openxmlformats.org/officeDocument/2006/relationships/hyperlink" Target="https://www.openshot.org/" TargetMode="External"/><Relationship Id="rId4" Type="http://schemas.openxmlformats.org/officeDocument/2006/relationships/hyperlink" Target="https://www.gimp.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le:///C:\Users\moman\Downloads\Solar_Powered_Water_Purification_Illustration.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1D44-0210-1233-12C9-89C39F15FF2B}"/>
              </a:ext>
            </a:extLst>
          </p:cNvPr>
          <p:cNvSpPr>
            <a:spLocks noGrp="1"/>
          </p:cNvSpPr>
          <p:nvPr>
            <p:ph type="ctrTitle"/>
          </p:nvPr>
        </p:nvSpPr>
        <p:spPr>
          <a:xfrm>
            <a:off x="1227383" y="541867"/>
            <a:ext cx="9144000" cy="2387600"/>
          </a:xfrm>
        </p:spPr>
        <p:txBody>
          <a:bodyPr/>
          <a:lstStyle/>
          <a:p>
            <a:r>
              <a:rPr lang="en-US" b="1" dirty="0" err="1"/>
              <a:t>Mazingira</a:t>
            </a:r>
            <a:r>
              <a:rPr lang="en-US" b="1" dirty="0"/>
              <a:t> Bora Hackathon Challenge</a:t>
            </a:r>
            <a:endParaRPr lang="en-GB" b="1" dirty="0"/>
          </a:p>
        </p:txBody>
      </p:sp>
      <p:pic>
        <p:nvPicPr>
          <p:cNvPr id="5" name="Picture 4">
            <a:extLst>
              <a:ext uri="{FF2B5EF4-FFF2-40B4-BE49-F238E27FC236}">
                <a16:creationId xmlns:a16="http://schemas.microsoft.com/office/drawing/2014/main" id="{1299F7D9-C43D-D31B-FB17-C67342D8F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404" y="4243327"/>
            <a:ext cx="6077262" cy="2426893"/>
          </a:xfrm>
          <a:prstGeom prst="rect">
            <a:avLst/>
          </a:prstGeom>
        </p:spPr>
      </p:pic>
      <p:sp>
        <p:nvSpPr>
          <p:cNvPr id="6" name="TextBox 5">
            <a:extLst>
              <a:ext uri="{FF2B5EF4-FFF2-40B4-BE49-F238E27FC236}">
                <a16:creationId xmlns:a16="http://schemas.microsoft.com/office/drawing/2014/main" id="{7E3D5094-6633-3D8C-A042-C97CFD9567A4}"/>
              </a:ext>
            </a:extLst>
          </p:cNvPr>
          <p:cNvSpPr txBox="1"/>
          <p:nvPr/>
        </p:nvSpPr>
        <p:spPr>
          <a:xfrm>
            <a:off x="3732550" y="4729397"/>
            <a:ext cx="1033168" cy="1015663"/>
          </a:xfrm>
          <a:prstGeom prst="rect">
            <a:avLst/>
          </a:prstGeom>
          <a:noFill/>
        </p:spPr>
        <p:txBody>
          <a:bodyPr wrap="none" rtlCol="0">
            <a:spAutoFit/>
          </a:bodyPr>
          <a:lstStyle/>
          <a:p>
            <a:r>
              <a:rPr lang="en-US" sz="6000" b="1" dirty="0"/>
              <a:t>By</a:t>
            </a:r>
            <a:endParaRPr lang="en-GB" sz="6000" b="1" dirty="0"/>
          </a:p>
        </p:txBody>
      </p:sp>
    </p:spTree>
    <p:extLst>
      <p:ext uri="{BB962C8B-B14F-4D97-AF65-F5344CB8AC3E}">
        <p14:creationId xmlns:p14="http://schemas.microsoft.com/office/powerpoint/2010/main" val="308372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19603-4AD8-98BE-33F7-5DBC64581F95}"/>
              </a:ext>
            </a:extLst>
          </p:cNvPr>
          <p:cNvSpPr>
            <a:spLocks noGrp="1"/>
          </p:cNvSpPr>
          <p:nvPr>
            <p:ph type="title"/>
          </p:nvPr>
        </p:nvSpPr>
        <p:spPr>
          <a:xfrm>
            <a:off x="686834" y="1153572"/>
            <a:ext cx="3200400" cy="4461163"/>
          </a:xfrm>
        </p:spPr>
        <p:txBody>
          <a:bodyPr>
            <a:normAutofit/>
          </a:bodyPr>
          <a:lstStyle/>
          <a:p>
            <a:r>
              <a:rPr lang="en-GB" b="1">
                <a:solidFill>
                  <a:srgbClr val="FFFFFF"/>
                </a:solidFill>
              </a:rPr>
              <a:t>Challenge 3 (Ages: 9-17 Yrs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302779-F804-AFB2-8D14-37ED7994957F}"/>
              </a:ext>
            </a:extLst>
          </p:cNvPr>
          <p:cNvSpPr>
            <a:spLocks noGrp="1"/>
          </p:cNvSpPr>
          <p:nvPr>
            <p:ph idx="1"/>
          </p:nvPr>
        </p:nvSpPr>
        <p:spPr>
          <a:xfrm>
            <a:off x="4259931" y="319088"/>
            <a:ext cx="7245235" cy="6089207"/>
          </a:xfrm>
        </p:spPr>
        <p:txBody>
          <a:bodyPr anchor="ctr">
            <a:normAutofit/>
          </a:bodyPr>
          <a:lstStyle/>
          <a:p>
            <a:pPr marL="0" indent="0">
              <a:buNone/>
            </a:pPr>
            <a:r>
              <a:rPr lang="en-US" sz="1800" dirty="0"/>
              <a:t>Using software tools create an interactive easy to understand lesson creating awareness on the importance of clean energy and water.</a:t>
            </a:r>
          </a:p>
          <a:p>
            <a:pPr marL="0" indent="0">
              <a:buNone/>
            </a:pPr>
            <a:r>
              <a:rPr lang="en-US" sz="1800" b="1" dirty="0"/>
              <a:t>Guidelines</a:t>
            </a:r>
          </a:p>
          <a:p>
            <a:pPr marL="0" indent="0">
              <a:buNone/>
            </a:pPr>
            <a:r>
              <a:rPr lang="en-US" sz="1800" dirty="0"/>
              <a:t>Use the following guidelines if you choose this challenge</a:t>
            </a:r>
          </a:p>
          <a:p>
            <a:pPr lvl="1">
              <a:buFont typeface="Wingdings" panose="05000000000000000000" pitchFamily="2" charset="2"/>
              <a:buChar char="§"/>
            </a:pPr>
            <a:r>
              <a:rPr lang="en-US" sz="1800" dirty="0"/>
              <a:t>	Should be relevant and suitable for the specific area of clean energy and water.</a:t>
            </a:r>
          </a:p>
          <a:p>
            <a:pPr lvl="1">
              <a:buFont typeface="Wingdings" panose="05000000000000000000" pitchFamily="2" charset="2"/>
              <a:buChar char="§"/>
            </a:pPr>
            <a:r>
              <a:rPr lang="en-US" sz="1800" dirty="0"/>
              <a:t>	Should be simple, easy to use, intuitive and relatively easy to navigate without guidance.</a:t>
            </a:r>
          </a:p>
          <a:p>
            <a:pPr lvl="1">
              <a:buFont typeface="Wingdings" panose="05000000000000000000" pitchFamily="2" charset="2"/>
              <a:buChar char="§"/>
            </a:pPr>
            <a:r>
              <a:rPr lang="en-US" sz="1800" dirty="0"/>
              <a:t>	Use of sound and images the lesson interactive.</a:t>
            </a:r>
          </a:p>
          <a:p>
            <a:pPr lvl="1">
              <a:buFont typeface="Wingdings" panose="05000000000000000000" pitchFamily="2" charset="2"/>
              <a:buChar char="§"/>
            </a:pPr>
            <a:r>
              <a:rPr lang="en-US" sz="1800" dirty="0"/>
              <a:t>	Include simple multiple choice assessment questions with a simple report.</a:t>
            </a:r>
          </a:p>
          <a:p>
            <a:pPr lvl="1">
              <a:buFont typeface="Wingdings" panose="05000000000000000000" pitchFamily="2" charset="2"/>
              <a:buChar char="§"/>
            </a:pPr>
            <a:r>
              <a:rPr lang="en-US" sz="1800" dirty="0"/>
              <a:t>	Use any of the following forms to present your lesson.</a:t>
            </a:r>
          </a:p>
          <a:p>
            <a:pPr lvl="3"/>
            <a:r>
              <a:rPr lang="en-US" b="1" dirty="0"/>
              <a:t>Scratch or any other programming language</a:t>
            </a:r>
          </a:p>
          <a:p>
            <a:pPr lvl="3"/>
            <a:r>
              <a:rPr lang="en-US" b="1" dirty="0"/>
              <a:t>HTML and CSS</a:t>
            </a:r>
          </a:p>
          <a:p>
            <a:pPr lvl="3"/>
            <a:r>
              <a:rPr lang="en-US" b="1" dirty="0"/>
              <a:t>Video</a:t>
            </a:r>
          </a:p>
          <a:p>
            <a:pPr lvl="3"/>
            <a:r>
              <a:rPr lang="en-US" b="1" dirty="0"/>
              <a:t>Animation</a:t>
            </a:r>
          </a:p>
          <a:p>
            <a:pPr lvl="1">
              <a:buFont typeface="Wingdings" panose="05000000000000000000" pitchFamily="2" charset="2"/>
              <a:buChar char="§"/>
            </a:pPr>
            <a:r>
              <a:rPr lang="en-US" sz="1800" dirty="0"/>
              <a:t>Should generally open on many devices such as PCs, tablets and smart phones.</a:t>
            </a:r>
          </a:p>
          <a:p>
            <a:pPr marL="0" indent="0">
              <a:buNone/>
            </a:pPr>
            <a:endParaRPr lang="en-US" sz="1300" dirty="0"/>
          </a:p>
          <a:p>
            <a:pPr marL="0" indent="0">
              <a:buNone/>
            </a:pPr>
            <a:endParaRPr lang="en-GB" sz="1300" dirty="0"/>
          </a:p>
        </p:txBody>
      </p:sp>
    </p:spTree>
    <p:extLst>
      <p:ext uri="{BB962C8B-B14F-4D97-AF65-F5344CB8AC3E}">
        <p14:creationId xmlns:p14="http://schemas.microsoft.com/office/powerpoint/2010/main" val="148690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844A-2B6B-CBEB-399B-7281A4FF1A51}"/>
              </a:ext>
            </a:extLst>
          </p:cNvPr>
          <p:cNvSpPr>
            <a:spLocks noGrp="1"/>
          </p:cNvSpPr>
          <p:nvPr>
            <p:ph type="title"/>
          </p:nvPr>
        </p:nvSpPr>
        <p:spPr/>
        <p:txBody>
          <a:bodyPr/>
          <a:lstStyle/>
          <a:p>
            <a:r>
              <a:rPr lang="en-GB" b="1" dirty="0"/>
              <a:t>Scoring</a:t>
            </a:r>
          </a:p>
        </p:txBody>
      </p:sp>
      <p:graphicFrame>
        <p:nvGraphicFramePr>
          <p:cNvPr id="4" name="Table 3">
            <a:extLst>
              <a:ext uri="{FF2B5EF4-FFF2-40B4-BE49-F238E27FC236}">
                <a16:creationId xmlns:a16="http://schemas.microsoft.com/office/drawing/2014/main" id="{E17F72B3-33AC-3829-0C59-D45D17A22000}"/>
              </a:ext>
            </a:extLst>
          </p:cNvPr>
          <p:cNvGraphicFramePr>
            <a:graphicFrameLocks noGrp="1"/>
          </p:cNvGraphicFramePr>
          <p:nvPr>
            <p:extLst>
              <p:ext uri="{D42A27DB-BD31-4B8C-83A1-F6EECF244321}">
                <p14:modId xmlns:p14="http://schemas.microsoft.com/office/powerpoint/2010/main" val="1302619350"/>
              </p:ext>
            </p:extLst>
          </p:nvPr>
        </p:nvGraphicFramePr>
        <p:xfrm>
          <a:off x="1108038" y="1924521"/>
          <a:ext cx="9590440" cy="3540363"/>
        </p:xfrm>
        <a:graphic>
          <a:graphicData uri="http://schemas.openxmlformats.org/drawingml/2006/table">
            <a:tbl>
              <a:tblPr firstRow="1" bandRow="1">
                <a:tableStyleId>{F5AB1C69-6EDB-4FF4-983F-18BD219EF322}</a:tableStyleId>
              </a:tblPr>
              <a:tblGrid>
                <a:gridCol w="981371">
                  <a:extLst>
                    <a:ext uri="{9D8B030D-6E8A-4147-A177-3AD203B41FA5}">
                      <a16:colId xmlns:a16="http://schemas.microsoft.com/office/drawing/2014/main" val="1517475348"/>
                    </a:ext>
                  </a:extLst>
                </a:gridCol>
                <a:gridCol w="4778632">
                  <a:extLst>
                    <a:ext uri="{9D8B030D-6E8A-4147-A177-3AD203B41FA5}">
                      <a16:colId xmlns:a16="http://schemas.microsoft.com/office/drawing/2014/main" val="2408231553"/>
                    </a:ext>
                  </a:extLst>
                </a:gridCol>
                <a:gridCol w="2231344">
                  <a:extLst>
                    <a:ext uri="{9D8B030D-6E8A-4147-A177-3AD203B41FA5}">
                      <a16:colId xmlns:a16="http://schemas.microsoft.com/office/drawing/2014/main" val="2299732896"/>
                    </a:ext>
                  </a:extLst>
                </a:gridCol>
                <a:gridCol w="1599093">
                  <a:extLst>
                    <a:ext uri="{9D8B030D-6E8A-4147-A177-3AD203B41FA5}">
                      <a16:colId xmlns:a16="http://schemas.microsoft.com/office/drawing/2014/main" val="771105061"/>
                    </a:ext>
                  </a:extLst>
                </a:gridCol>
              </a:tblGrid>
              <a:tr h="548719">
                <a:tc>
                  <a:txBody>
                    <a:bodyPr/>
                    <a:lstStyle/>
                    <a:p>
                      <a:r>
                        <a:rPr lang="en-US" dirty="0"/>
                        <a:t>Item #</a:t>
                      </a:r>
                      <a:endParaRPr lang="en-GB" dirty="0"/>
                    </a:p>
                  </a:txBody>
                  <a:tcPr/>
                </a:tc>
                <a:tc>
                  <a:txBody>
                    <a:bodyPr/>
                    <a:lstStyle/>
                    <a:p>
                      <a:r>
                        <a:rPr lang="en-US" dirty="0"/>
                        <a:t>Item Description</a:t>
                      </a:r>
                      <a:endParaRPr lang="en-GB" dirty="0"/>
                    </a:p>
                  </a:txBody>
                  <a:tcPr/>
                </a:tc>
                <a:tc>
                  <a:txBody>
                    <a:bodyPr/>
                    <a:lstStyle/>
                    <a:p>
                      <a:r>
                        <a:rPr lang="en-US" dirty="0"/>
                        <a:t>Remarks</a:t>
                      </a:r>
                      <a:endParaRPr lang="en-GB" dirty="0"/>
                    </a:p>
                  </a:txBody>
                  <a:tcPr/>
                </a:tc>
                <a:tc>
                  <a:txBody>
                    <a:bodyPr/>
                    <a:lstStyle/>
                    <a:p>
                      <a:r>
                        <a:rPr lang="en-US" dirty="0"/>
                        <a:t>Score</a:t>
                      </a:r>
                      <a:endParaRPr lang="en-GB" dirty="0"/>
                    </a:p>
                  </a:txBody>
                  <a:tcPr/>
                </a:tc>
                <a:extLst>
                  <a:ext uri="{0D108BD9-81ED-4DB2-BD59-A6C34878D82A}">
                    <a16:rowId xmlns:a16="http://schemas.microsoft.com/office/drawing/2014/main" val="26070394"/>
                  </a:ext>
                </a:extLst>
              </a:tr>
              <a:tr h="548719">
                <a:tc>
                  <a:txBody>
                    <a:bodyPr/>
                    <a:lstStyle/>
                    <a:p>
                      <a:pPr algn="ctr"/>
                      <a:r>
                        <a:rPr lang="en-US" dirty="0"/>
                        <a:t>1</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Easy to use interface (User friendly) </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12399747"/>
                  </a:ext>
                </a:extLst>
              </a:tr>
              <a:tr h="548719">
                <a:tc>
                  <a:txBody>
                    <a:bodyPr/>
                    <a:lstStyle/>
                    <a:p>
                      <a:pPr algn="ctr"/>
                      <a:r>
                        <a:rPr lang="en-US" dirty="0"/>
                        <a:t>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Navigation Elements</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667266"/>
                  </a:ext>
                </a:extLst>
              </a:tr>
              <a:tr h="947103">
                <a:tc>
                  <a:txBody>
                    <a:bodyPr/>
                    <a:lstStyle/>
                    <a:p>
                      <a:pPr algn="ctr"/>
                      <a:r>
                        <a:rPr lang="en-US" dirty="0"/>
                        <a:t>3</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Interactive elements such as sound, video and animations used. </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0044299"/>
                  </a:ext>
                </a:extLst>
              </a:tr>
              <a:tr h="947103">
                <a:tc>
                  <a:txBody>
                    <a:bodyPr/>
                    <a:lstStyle/>
                    <a:p>
                      <a:pPr algn="ctr"/>
                      <a:r>
                        <a:rPr lang="en-US" dirty="0"/>
                        <a:t>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Accessible on different devices such Smart Phone, PC and Tablet. </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604622344"/>
                  </a:ext>
                </a:extLst>
              </a:tr>
            </a:tbl>
          </a:graphicData>
        </a:graphic>
      </p:graphicFrame>
    </p:spTree>
    <p:extLst>
      <p:ext uri="{BB962C8B-B14F-4D97-AF65-F5344CB8AC3E}">
        <p14:creationId xmlns:p14="http://schemas.microsoft.com/office/powerpoint/2010/main" val="367715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50397-AB3E-12F5-5C6F-E4CB1F08D06E}"/>
              </a:ext>
            </a:extLst>
          </p:cNvPr>
          <p:cNvSpPr>
            <a:spLocks noGrp="1"/>
          </p:cNvSpPr>
          <p:nvPr>
            <p:ph type="title"/>
          </p:nvPr>
        </p:nvSpPr>
        <p:spPr>
          <a:xfrm>
            <a:off x="838200" y="365125"/>
            <a:ext cx="10515600" cy="1306443"/>
          </a:xfrm>
        </p:spPr>
        <p:txBody>
          <a:bodyPr>
            <a:normAutofit/>
          </a:bodyPr>
          <a:lstStyle/>
          <a:p>
            <a:r>
              <a:rPr lang="en-GB" sz="4000" b="1"/>
              <a:t>Challenge 4 (Ages: 9-17 Yrs )</a:t>
            </a:r>
          </a:p>
        </p:txBody>
      </p:sp>
      <p:pic>
        <p:nvPicPr>
          <p:cNvPr id="6" name="Picture 5">
            <a:extLst>
              <a:ext uri="{FF2B5EF4-FFF2-40B4-BE49-F238E27FC236}">
                <a16:creationId xmlns:a16="http://schemas.microsoft.com/office/drawing/2014/main" id="{1DB15887-C8FF-E62E-05CA-54C84B8325DD}"/>
              </a:ext>
            </a:extLst>
          </p:cNvPr>
          <p:cNvPicPr>
            <a:picLocks noChangeAspect="1"/>
          </p:cNvPicPr>
          <p:nvPr/>
        </p:nvPicPr>
        <p:blipFill>
          <a:blip r:embed="rId2"/>
          <a:srcRect l="30492" r="27781" b="1"/>
          <a:stretch/>
        </p:blipFill>
        <p:spPr>
          <a:xfrm>
            <a:off x="7989293" y="1904282"/>
            <a:ext cx="3423093" cy="4224808"/>
          </a:xfrm>
          <a:prstGeom prst="rect">
            <a:avLst/>
          </a:prstGeom>
        </p:spPr>
      </p:pic>
      <p:graphicFrame>
        <p:nvGraphicFramePr>
          <p:cNvPr id="5" name="Content Placeholder 2">
            <a:extLst>
              <a:ext uri="{FF2B5EF4-FFF2-40B4-BE49-F238E27FC236}">
                <a16:creationId xmlns:a16="http://schemas.microsoft.com/office/drawing/2014/main" id="{D47771C8-750E-7EF1-C669-8F0595C00776}"/>
              </a:ext>
            </a:extLst>
          </p:cNvPr>
          <p:cNvGraphicFramePr>
            <a:graphicFrameLocks noGrp="1"/>
          </p:cNvGraphicFramePr>
          <p:nvPr>
            <p:ph idx="1"/>
            <p:extLst>
              <p:ext uri="{D42A27DB-BD31-4B8C-83A1-F6EECF244321}">
                <p14:modId xmlns:p14="http://schemas.microsoft.com/office/powerpoint/2010/main" val="2658437020"/>
              </p:ext>
            </p:extLst>
          </p:nvPr>
        </p:nvGraphicFramePr>
        <p:xfrm>
          <a:off x="855449" y="1486759"/>
          <a:ext cx="6714744" cy="430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71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AA568-2451-5949-E46B-C6830E3A0DE9}"/>
              </a:ext>
            </a:extLst>
          </p:cNvPr>
          <p:cNvSpPr>
            <a:spLocks noGrp="1"/>
          </p:cNvSpPr>
          <p:nvPr>
            <p:ph type="title"/>
          </p:nvPr>
        </p:nvSpPr>
        <p:spPr>
          <a:xfrm>
            <a:off x="586478" y="1683756"/>
            <a:ext cx="3115265" cy="2396359"/>
          </a:xfrm>
        </p:spPr>
        <p:txBody>
          <a:bodyPr anchor="b">
            <a:normAutofit/>
          </a:bodyPr>
          <a:lstStyle/>
          <a:p>
            <a:pPr algn="r"/>
            <a:r>
              <a:rPr lang="en-GB" sz="4000" b="1">
                <a:solidFill>
                  <a:srgbClr val="FFFFFF"/>
                </a:solidFill>
              </a:rPr>
              <a:t>Challenge 4</a:t>
            </a:r>
            <a:r>
              <a:rPr lang="en-GB" sz="4000">
                <a:solidFill>
                  <a:srgbClr val="FFFFFF"/>
                </a:solidFill>
              </a:rPr>
              <a:t> (</a:t>
            </a:r>
            <a:r>
              <a:rPr lang="en-GB" sz="4000" b="1">
                <a:solidFill>
                  <a:srgbClr val="FFFFFF"/>
                </a:solidFill>
              </a:rPr>
              <a:t>Ages: 9-17 Yrs</a:t>
            </a:r>
            <a:r>
              <a:rPr lang="en-GB" sz="4000">
                <a:solidFill>
                  <a:srgbClr val="FFFFFF"/>
                </a:solidFill>
              </a:rPr>
              <a:t> )</a:t>
            </a:r>
          </a:p>
        </p:txBody>
      </p:sp>
      <p:graphicFrame>
        <p:nvGraphicFramePr>
          <p:cNvPr id="12" name="Content Placeholder 2">
            <a:extLst>
              <a:ext uri="{FF2B5EF4-FFF2-40B4-BE49-F238E27FC236}">
                <a16:creationId xmlns:a16="http://schemas.microsoft.com/office/drawing/2014/main" id="{3012F316-823E-77A0-5404-C99F2B76B1FE}"/>
              </a:ext>
            </a:extLst>
          </p:cNvPr>
          <p:cNvGraphicFramePr>
            <a:graphicFrameLocks noGrp="1"/>
          </p:cNvGraphicFramePr>
          <p:nvPr>
            <p:ph idx="1"/>
            <p:extLst>
              <p:ext uri="{D42A27DB-BD31-4B8C-83A1-F6EECF244321}">
                <p14:modId xmlns:p14="http://schemas.microsoft.com/office/powerpoint/2010/main" val="1157363596"/>
              </p:ext>
            </p:extLst>
          </p:nvPr>
        </p:nvGraphicFramePr>
        <p:xfrm>
          <a:off x="4489556" y="292308"/>
          <a:ext cx="7427626" cy="6273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48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D72F-240C-4811-5938-16AEAE7447EE}"/>
              </a:ext>
            </a:extLst>
          </p:cNvPr>
          <p:cNvSpPr>
            <a:spLocks noGrp="1"/>
          </p:cNvSpPr>
          <p:nvPr>
            <p:ph type="title"/>
          </p:nvPr>
        </p:nvSpPr>
        <p:spPr/>
        <p:txBody>
          <a:bodyPr/>
          <a:lstStyle/>
          <a:p>
            <a:r>
              <a:rPr lang="en-US" b="1" dirty="0"/>
              <a:t>Scoring</a:t>
            </a:r>
            <a:endParaRPr lang="en-GB" b="1" dirty="0"/>
          </a:p>
        </p:txBody>
      </p:sp>
      <p:graphicFrame>
        <p:nvGraphicFramePr>
          <p:cNvPr id="4" name="Content Placeholder 3">
            <a:extLst>
              <a:ext uri="{FF2B5EF4-FFF2-40B4-BE49-F238E27FC236}">
                <a16:creationId xmlns:a16="http://schemas.microsoft.com/office/drawing/2014/main" id="{B4ABE7AD-B1DB-B591-CEEB-57B23352A3AB}"/>
              </a:ext>
            </a:extLst>
          </p:cNvPr>
          <p:cNvGraphicFramePr>
            <a:graphicFrameLocks noGrp="1"/>
          </p:cNvGraphicFramePr>
          <p:nvPr>
            <p:ph idx="1"/>
            <p:extLst>
              <p:ext uri="{D42A27DB-BD31-4B8C-83A1-F6EECF244321}">
                <p14:modId xmlns:p14="http://schemas.microsoft.com/office/powerpoint/2010/main" val="831128358"/>
              </p:ext>
            </p:extLst>
          </p:nvPr>
        </p:nvGraphicFramePr>
        <p:xfrm>
          <a:off x="833718" y="1825624"/>
          <a:ext cx="10490326" cy="4128732"/>
        </p:xfrm>
        <a:graphic>
          <a:graphicData uri="http://schemas.openxmlformats.org/drawingml/2006/table">
            <a:tbl>
              <a:tblPr firstRow="1" bandRow="1">
                <a:tableStyleId>{21E4AEA4-8DFA-4A89-87EB-49C32662AFE0}</a:tableStyleId>
              </a:tblPr>
              <a:tblGrid>
                <a:gridCol w="878369">
                  <a:extLst>
                    <a:ext uri="{9D8B030D-6E8A-4147-A177-3AD203B41FA5}">
                      <a16:colId xmlns:a16="http://schemas.microsoft.com/office/drawing/2014/main" val="3363546983"/>
                    </a:ext>
                  </a:extLst>
                </a:gridCol>
                <a:gridCol w="4132729">
                  <a:extLst>
                    <a:ext uri="{9D8B030D-6E8A-4147-A177-3AD203B41FA5}">
                      <a16:colId xmlns:a16="http://schemas.microsoft.com/office/drawing/2014/main" val="2314468459"/>
                    </a:ext>
                  </a:extLst>
                </a:gridCol>
                <a:gridCol w="3564367">
                  <a:extLst>
                    <a:ext uri="{9D8B030D-6E8A-4147-A177-3AD203B41FA5}">
                      <a16:colId xmlns:a16="http://schemas.microsoft.com/office/drawing/2014/main" val="1636603097"/>
                    </a:ext>
                  </a:extLst>
                </a:gridCol>
                <a:gridCol w="1914861">
                  <a:extLst>
                    <a:ext uri="{9D8B030D-6E8A-4147-A177-3AD203B41FA5}">
                      <a16:colId xmlns:a16="http://schemas.microsoft.com/office/drawing/2014/main" val="3247074494"/>
                    </a:ext>
                  </a:extLst>
                </a:gridCol>
              </a:tblGrid>
              <a:tr h="688122">
                <a:tc>
                  <a:txBody>
                    <a:bodyPr/>
                    <a:lstStyle/>
                    <a:p>
                      <a:r>
                        <a:rPr lang="en-US" dirty="0"/>
                        <a:t>Item #</a:t>
                      </a:r>
                      <a:endParaRPr lang="en-GB" dirty="0"/>
                    </a:p>
                  </a:txBody>
                  <a:tcPr/>
                </a:tc>
                <a:tc>
                  <a:txBody>
                    <a:bodyPr/>
                    <a:lstStyle/>
                    <a:p>
                      <a:r>
                        <a:rPr lang="en-US" dirty="0"/>
                        <a:t>Item Description</a:t>
                      </a:r>
                      <a:endParaRPr lang="en-GB" dirty="0"/>
                    </a:p>
                  </a:txBody>
                  <a:tcPr/>
                </a:tc>
                <a:tc>
                  <a:txBody>
                    <a:bodyPr/>
                    <a:lstStyle/>
                    <a:p>
                      <a:r>
                        <a:rPr lang="en-US" dirty="0"/>
                        <a:t>Remarks</a:t>
                      </a:r>
                      <a:endParaRPr lang="en-GB" dirty="0"/>
                    </a:p>
                  </a:txBody>
                  <a:tcPr/>
                </a:tc>
                <a:tc>
                  <a:txBody>
                    <a:bodyPr/>
                    <a:lstStyle/>
                    <a:p>
                      <a:r>
                        <a:rPr lang="en-US" dirty="0"/>
                        <a:t>Score</a:t>
                      </a:r>
                      <a:endParaRPr lang="en-GB" dirty="0"/>
                    </a:p>
                  </a:txBody>
                  <a:tcPr/>
                </a:tc>
                <a:extLst>
                  <a:ext uri="{0D108BD9-81ED-4DB2-BD59-A6C34878D82A}">
                    <a16:rowId xmlns:a16="http://schemas.microsoft.com/office/drawing/2014/main" val="4057971425"/>
                  </a:ext>
                </a:extLst>
              </a:tr>
              <a:tr h="688122">
                <a:tc>
                  <a:txBody>
                    <a:bodyPr/>
                    <a:lstStyle/>
                    <a:p>
                      <a:r>
                        <a:rPr lang="en-US" dirty="0"/>
                        <a:t>1</a:t>
                      </a:r>
                      <a:endParaRPr lang="en-GB" dirty="0"/>
                    </a:p>
                  </a:txBody>
                  <a:tcPr/>
                </a:tc>
                <a:tc>
                  <a:txBody>
                    <a:bodyPr/>
                    <a:lstStyle/>
                    <a:p>
                      <a:r>
                        <a:rPr lang="en-GB" dirty="0"/>
                        <a:t>Creative thinking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59033320"/>
                  </a:ext>
                </a:extLst>
              </a:tr>
              <a:tr h="688122">
                <a:tc>
                  <a:txBody>
                    <a:bodyPr/>
                    <a:lstStyle/>
                    <a:p>
                      <a:r>
                        <a:rPr lang="en-US" dirty="0"/>
                        <a:t>2</a:t>
                      </a:r>
                      <a:endParaRPr lang="en-GB" dirty="0"/>
                    </a:p>
                  </a:txBody>
                  <a:tcPr/>
                </a:tc>
                <a:tc>
                  <a:txBody>
                    <a:bodyPr/>
                    <a:lstStyle/>
                    <a:p>
                      <a:r>
                        <a:rPr lang="en-GB" dirty="0"/>
                        <a:t>Communication &amp; Collaboration</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560936406"/>
                  </a:ext>
                </a:extLst>
              </a:tr>
              <a:tr h="688122">
                <a:tc>
                  <a:txBody>
                    <a:bodyPr/>
                    <a:lstStyle/>
                    <a:p>
                      <a:r>
                        <a:rPr lang="en-US" dirty="0"/>
                        <a:t>3</a:t>
                      </a:r>
                      <a:endParaRPr lang="en-GB" dirty="0"/>
                    </a:p>
                  </a:txBody>
                  <a:tcPr/>
                </a:tc>
                <a:tc>
                  <a:txBody>
                    <a:bodyPr/>
                    <a:lstStyle/>
                    <a:p>
                      <a:r>
                        <a:rPr lang="en-GB" dirty="0"/>
                        <a:t>Sketch quality</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38310612"/>
                  </a:ext>
                </a:extLst>
              </a:tr>
              <a:tr h="688122">
                <a:tc>
                  <a:txBody>
                    <a:bodyPr/>
                    <a:lstStyle/>
                    <a:p>
                      <a:r>
                        <a:rPr lang="en-US" dirty="0"/>
                        <a:t>4</a:t>
                      </a:r>
                      <a:endParaRPr lang="en-GB" dirty="0"/>
                    </a:p>
                  </a:txBody>
                  <a:tcPr/>
                </a:tc>
                <a:tc>
                  <a:txBody>
                    <a:bodyPr/>
                    <a:lstStyle/>
                    <a:p>
                      <a:r>
                        <a:rPr lang="en-GB" dirty="0"/>
                        <a:t>Planning &amp; Implementation</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42490597"/>
                  </a:ext>
                </a:extLst>
              </a:tr>
              <a:tr h="688122">
                <a:tc>
                  <a:txBody>
                    <a:bodyPr/>
                    <a:lstStyle/>
                    <a:p>
                      <a:r>
                        <a:rPr lang="en-US" dirty="0"/>
                        <a:t>5</a:t>
                      </a:r>
                      <a:endParaRPr lang="en-GB" dirty="0"/>
                    </a:p>
                  </a:txBody>
                  <a:tcPr/>
                </a:tc>
                <a:tc>
                  <a:txBody>
                    <a:bodyPr/>
                    <a:lstStyle/>
                    <a:p>
                      <a:r>
                        <a:rPr lang="en-GB" dirty="0"/>
                        <a:t>Innovation Potential</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416358967"/>
                  </a:ext>
                </a:extLst>
              </a:tr>
            </a:tbl>
          </a:graphicData>
        </a:graphic>
      </p:graphicFrame>
    </p:spTree>
    <p:extLst>
      <p:ext uri="{BB962C8B-B14F-4D97-AF65-F5344CB8AC3E}">
        <p14:creationId xmlns:p14="http://schemas.microsoft.com/office/powerpoint/2010/main" val="424003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371F-10C3-35D3-0CA2-08A92CEA1407}"/>
              </a:ext>
            </a:extLst>
          </p:cNvPr>
          <p:cNvSpPr>
            <a:spLocks noGrp="1"/>
          </p:cNvSpPr>
          <p:nvPr>
            <p:ph type="title"/>
          </p:nvPr>
        </p:nvSpPr>
        <p:spPr/>
        <p:txBody>
          <a:bodyPr/>
          <a:lstStyle/>
          <a:p>
            <a:r>
              <a:rPr lang="en-US" b="1" dirty="0"/>
              <a:t>Additional Guidelines &amp; Resources</a:t>
            </a:r>
            <a:endParaRPr lang="en-GB" b="1" dirty="0"/>
          </a:p>
        </p:txBody>
      </p:sp>
      <p:sp>
        <p:nvSpPr>
          <p:cNvPr id="3" name="Content Placeholder 2">
            <a:extLst>
              <a:ext uri="{FF2B5EF4-FFF2-40B4-BE49-F238E27FC236}">
                <a16:creationId xmlns:a16="http://schemas.microsoft.com/office/drawing/2014/main" id="{6DF61361-2243-8D3F-AD2F-C282FB519C41}"/>
              </a:ext>
            </a:extLst>
          </p:cNvPr>
          <p:cNvSpPr>
            <a:spLocks noGrp="1"/>
          </p:cNvSpPr>
          <p:nvPr>
            <p:ph idx="1"/>
          </p:nvPr>
        </p:nvSpPr>
        <p:spPr/>
        <p:txBody>
          <a:bodyPr/>
          <a:lstStyle/>
          <a:p>
            <a:pPr marL="0" indent="0">
              <a:buNone/>
            </a:pPr>
            <a:r>
              <a:rPr lang="en-US" dirty="0"/>
              <a:t>Data Flow Diagram Example</a:t>
            </a:r>
          </a:p>
          <a:p>
            <a:pPr marL="0" indent="0">
              <a:buNone/>
            </a:pPr>
            <a:endParaRPr lang="en-US" dirty="0"/>
          </a:p>
        </p:txBody>
      </p:sp>
      <p:pic>
        <p:nvPicPr>
          <p:cNvPr id="5" name="Picture 4" descr="A diagram of a device&#10;&#10;AI-generated content may be incorrect.">
            <a:extLst>
              <a:ext uri="{FF2B5EF4-FFF2-40B4-BE49-F238E27FC236}">
                <a16:creationId xmlns:a16="http://schemas.microsoft.com/office/drawing/2014/main" id="{C3453B2D-F991-8D81-EE17-550788EB4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037" y="2355248"/>
            <a:ext cx="7887149" cy="4407524"/>
          </a:xfrm>
          <a:prstGeom prst="rect">
            <a:avLst/>
          </a:prstGeom>
        </p:spPr>
      </p:pic>
    </p:spTree>
    <p:extLst>
      <p:ext uri="{BB962C8B-B14F-4D97-AF65-F5344CB8AC3E}">
        <p14:creationId xmlns:p14="http://schemas.microsoft.com/office/powerpoint/2010/main" val="286056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8CCC3-0A33-FB9D-3DCD-015D0CE929A8}"/>
              </a:ext>
            </a:extLst>
          </p:cNvPr>
          <p:cNvSpPr>
            <a:spLocks noGrp="1"/>
          </p:cNvSpPr>
          <p:nvPr>
            <p:ph type="title"/>
          </p:nvPr>
        </p:nvSpPr>
        <p:spPr>
          <a:xfrm>
            <a:off x="630936" y="639520"/>
            <a:ext cx="3429000" cy="1719072"/>
          </a:xfrm>
        </p:spPr>
        <p:txBody>
          <a:bodyPr anchor="b">
            <a:normAutofit/>
          </a:bodyPr>
          <a:lstStyle/>
          <a:p>
            <a:r>
              <a:rPr lang="en-US" sz="3800" b="1"/>
              <a:t>Additional Guidelines &amp; Resources</a:t>
            </a:r>
            <a:endParaRPr lang="en-GB" sz="38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54F00A-1AF9-7445-6A6E-8A766E80E995}"/>
              </a:ext>
            </a:extLst>
          </p:cNvPr>
          <p:cNvSpPr>
            <a:spLocks noGrp="1"/>
          </p:cNvSpPr>
          <p:nvPr>
            <p:ph idx="1"/>
          </p:nvPr>
        </p:nvSpPr>
        <p:spPr>
          <a:xfrm>
            <a:off x="630936" y="2807208"/>
            <a:ext cx="3429000" cy="3410712"/>
          </a:xfrm>
        </p:spPr>
        <p:txBody>
          <a:bodyPr anchor="t">
            <a:normAutofit/>
          </a:bodyPr>
          <a:lstStyle/>
          <a:p>
            <a:pPr marL="0" indent="0">
              <a:buNone/>
            </a:pPr>
            <a:r>
              <a:rPr lang="en-GB" sz="2200" b="1"/>
              <a:t>Logical Process Example</a:t>
            </a:r>
          </a:p>
          <a:p>
            <a:pPr marL="0" indent="0">
              <a:buNone/>
            </a:pPr>
            <a:endParaRPr lang="en-GB" sz="2200" b="1"/>
          </a:p>
        </p:txBody>
      </p:sp>
      <p:pic>
        <p:nvPicPr>
          <p:cNvPr id="5" name="Picture 4" descr="Diagram of a solar cell and a solar battery&#10;&#10;AI-generated content may be incorrect.">
            <a:extLst>
              <a:ext uri="{FF2B5EF4-FFF2-40B4-BE49-F238E27FC236}">
                <a16:creationId xmlns:a16="http://schemas.microsoft.com/office/drawing/2014/main" id="{79A9045E-10AA-CB31-9F9C-F85D3DE7A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818" y="640080"/>
            <a:ext cx="6374675" cy="5577840"/>
          </a:xfrm>
          <a:prstGeom prst="rect">
            <a:avLst/>
          </a:prstGeom>
        </p:spPr>
      </p:pic>
    </p:spTree>
    <p:extLst>
      <p:ext uri="{BB962C8B-B14F-4D97-AF65-F5344CB8AC3E}">
        <p14:creationId xmlns:p14="http://schemas.microsoft.com/office/powerpoint/2010/main" val="363707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4D27-39C1-7B15-3107-852B6DF0A344}"/>
              </a:ext>
            </a:extLst>
          </p:cNvPr>
          <p:cNvSpPr>
            <a:spLocks noGrp="1"/>
          </p:cNvSpPr>
          <p:nvPr>
            <p:ph type="title"/>
          </p:nvPr>
        </p:nvSpPr>
        <p:spPr/>
        <p:txBody>
          <a:bodyPr/>
          <a:lstStyle/>
          <a:p>
            <a:r>
              <a:rPr lang="en-US" b="1" dirty="0"/>
              <a:t>Additional Guidelines &amp; Resources</a:t>
            </a:r>
            <a:endParaRPr lang="en-GB" dirty="0"/>
          </a:p>
        </p:txBody>
      </p:sp>
      <p:sp>
        <p:nvSpPr>
          <p:cNvPr id="3" name="Content Placeholder 2">
            <a:extLst>
              <a:ext uri="{FF2B5EF4-FFF2-40B4-BE49-F238E27FC236}">
                <a16:creationId xmlns:a16="http://schemas.microsoft.com/office/drawing/2014/main" id="{0FF05995-73CC-6371-DB8F-56AC12B9D1BA}"/>
              </a:ext>
            </a:extLst>
          </p:cNvPr>
          <p:cNvSpPr>
            <a:spLocks noGrp="1"/>
          </p:cNvSpPr>
          <p:nvPr>
            <p:ph idx="1"/>
          </p:nvPr>
        </p:nvSpPr>
        <p:spPr/>
        <p:txBody>
          <a:bodyPr/>
          <a:lstStyle/>
          <a:p>
            <a:pPr marL="0" indent="0">
              <a:buNone/>
            </a:pPr>
            <a:r>
              <a:rPr lang="en-GB" sz="3200" b="1" dirty="0"/>
              <a:t>Programming Languages</a:t>
            </a:r>
          </a:p>
          <a:p>
            <a:pPr marL="514350" indent="-514350">
              <a:buAutoNum type="arabicPeriod"/>
            </a:pPr>
            <a:r>
              <a:rPr lang="en-GB" b="1" dirty="0">
                <a:hlinkClick r:id="rId3"/>
              </a:rPr>
              <a:t>https://scratch.mit.edu/</a:t>
            </a:r>
            <a:r>
              <a:rPr lang="en-GB" b="1" dirty="0"/>
              <a:t>   (Block based programming)</a:t>
            </a:r>
          </a:p>
          <a:p>
            <a:pPr marL="514350" indent="-514350">
              <a:buAutoNum type="arabicPeriod"/>
            </a:pPr>
            <a:r>
              <a:rPr lang="en-GB" b="1" dirty="0">
                <a:hlinkClick r:id="rId4"/>
              </a:rPr>
              <a:t>https://www.python.org/</a:t>
            </a:r>
            <a:r>
              <a:rPr lang="en-GB" b="1" dirty="0"/>
              <a:t>  ( Higher level coding for automation)</a:t>
            </a:r>
          </a:p>
          <a:p>
            <a:pPr marL="514350" indent="-514350">
              <a:buAutoNum type="arabicPeriod"/>
            </a:pPr>
            <a:r>
              <a:rPr lang="en-GB" b="1" dirty="0">
                <a:hlinkClick r:id="rId5"/>
              </a:rPr>
              <a:t>https://www.w3schools.com/html/default.asp</a:t>
            </a:r>
            <a:r>
              <a:rPr lang="en-GB" b="1" dirty="0"/>
              <a:t> (HTML5 + CSS)</a:t>
            </a:r>
          </a:p>
          <a:p>
            <a:pPr marL="514350" indent="-514350">
              <a:buAutoNum type="arabicPeriod"/>
            </a:pPr>
            <a:endParaRPr lang="en-GB" b="1" dirty="0"/>
          </a:p>
          <a:p>
            <a:pPr marL="514350" indent="-514350">
              <a:buAutoNum type="arabicPeriod"/>
            </a:pPr>
            <a:endParaRPr lang="en-GB" b="1" dirty="0"/>
          </a:p>
          <a:p>
            <a:pPr marL="514350" indent="-514350">
              <a:buAutoNum type="arabicPeriod"/>
            </a:pPr>
            <a:endParaRPr lang="en-GB" b="1" dirty="0"/>
          </a:p>
          <a:p>
            <a:pPr marL="0" indent="0">
              <a:buNone/>
            </a:pPr>
            <a:endParaRPr lang="en-GB" b="1" dirty="0"/>
          </a:p>
        </p:txBody>
      </p:sp>
    </p:spTree>
    <p:extLst>
      <p:ext uri="{BB962C8B-B14F-4D97-AF65-F5344CB8AC3E}">
        <p14:creationId xmlns:p14="http://schemas.microsoft.com/office/powerpoint/2010/main" val="206190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D53F1-BA41-232B-803E-4CE5498EE90F}"/>
              </a:ext>
            </a:extLst>
          </p:cNvPr>
          <p:cNvSpPr>
            <a:spLocks noGrp="1"/>
          </p:cNvSpPr>
          <p:nvPr>
            <p:ph type="title"/>
          </p:nvPr>
        </p:nvSpPr>
        <p:spPr>
          <a:xfrm>
            <a:off x="630936" y="639520"/>
            <a:ext cx="3429000" cy="1719072"/>
          </a:xfrm>
        </p:spPr>
        <p:txBody>
          <a:bodyPr anchor="b">
            <a:normAutofit/>
          </a:bodyPr>
          <a:lstStyle/>
          <a:p>
            <a:r>
              <a:rPr lang="en-US" sz="3800" b="1"/>
              <a:t>Additional Guidelines &amp; Resources</a:t>
            </a:r>
            <a:endParaRPr lang="en-GB" sz="38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A2C640-E473-233D-0D15-396354C5F738}"/>
              </a:ext>
            </a:extLst>
          </p:cNvPr>
          <p:cNvSpPr>
            <a:spLocks noGrp="1"/>
          </p:cNvSpPr>
          <p:nvPr>
            <p:ph idx="1"/>
          </p:nvPr>
        </p:nvSpPr>
        <p:spPr>
          <a:xfrm>
            <a:off x="630936" y="2807208"/>
            <a:ext cx="3429000" cy="3410712"/>
          </a:xfrm>
        </p:spPr>
        <p:txBody>
          <a:bodyPr anchor="t">
            <a:normAutofit/>
          </a:bodyPr>
          <a:lstStyle/>
          <a:p>
            <a:pPr marL="0" indent="0">
              <a:buNone/>
            </a:pPr>
            <a:r>
              <a:rPr lang="en-GB" sz="2200">
                <a:hlinkClick r:id="rId2"/>
              </a:rPr>
              <a:t>https://www.raspberrypi.com/</a:t>
            </a:r>
            <a:r>
              <a:rPr lang="en-GB" sz="2200"/>
              <a:t>  (Smart Boards)</a:t>
            </a:r>
          </a:p>
          <a:p>
            <a:pPr marL="0" indent="0">
              <a:buNone/>
            </a:pPr>
            <a:endParaRPr lang="en-GB" sz="2200"/>
          </a:p>
        </p:txBody>
      </p:sp>
      <p:pic>
        <p:nvPicPr>
          <p:cNvPr id="5" name="Picture 4" descr="A close-up of a computer chip&#10;&#10;AI-generated content may be incorrect.">
            <a:extLst>
              <a:ext uri="{FF2B5EF4-FFF2-40B4-BE49-F238E27FC236}">
                <a16:creationId xmlns:a16="http://schemas.microsoft.com/office/drawing/2014/main" id="{D13AD501-F420-7158-5202-F62DF611A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349253"/>
            <a:ext cx="6903720" cy="4159493"/>
          </a:xfrm>
          <a:prstGeom prst="rect">
            <a:avLst/>
          </a:prstGeom>
        </p:spPr>
      </p:pic>
    </p:spTree>
    <p:extLst>
      <p:ext uri="{BB962C8B-B14F-4D97-AF65-F5344CB8AC3E}">
        <p14:creationId xmlns:p14="http://schemas.microsoft.com/office/powerpoint/2010/main" val="124786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55E1-C558-EE27-523E-3979F5FF5C17}"/>
              </a:ext>
            </a:extLst>
          </p:cNvPr>
          <p:cNvSpPr>
            <a:spLocks noGrp="1"/>
          </p:cNvSpPr>
          <p:nvPr>
            <p:ph type="title"/>
          </p:nvPr>
        </p:nvSpPr>
        <p:spPr/>
        <p:txBody>
          <a:bodyPr/>
          <a:lstStyle/>
          <a:p>
            <a:r>
              <a:rPr lang="en-US" b="1" dirty="0"/>
              <a:t>Additional Guidelines &amp; Resources</a:t>
            </a:r>
            <a:endParaRPr lang="en-GB" dirty="0"/>
          </a:p>
        </p:txBody>
      </p:sp>
      <p:sp>
        <p:nvSpPr>
          <p:cNvPr id="3" name="Content Placeholder 2">
            <a:extLst>
              <a:ext uri="{FF2B5EF4-FFF2-40B4-BE49-F238E27FC236}">
                <a16:creationId xmlns:a16="http://schemas.microsoft.com/office/drawing/2014/main" id="{9F7F606E-BE46-29A8-4518-EB5DAA204197}"/>
              </a:ext>
            </a:extLst>
          </p:cNvPr>
          <p:cNvSpPr>
            <a:spLocks noGrp="1"/>
          </p:cNvSpPr>
          <p:nvPr>
            <p:ph idx="1"/>
          </p:nvPr>
        </p:nvSpPr>
        <p:spPr/>
        <p:txBody>
          <a:bodyPr/>
          <a:lstStyle/>
          <a:p>
            <a:pPr marL="0" indent="0">
              <a:buNone/>
            </a:pPr>
            <a:r>
              <a:rPr lang="en-US" sz="2400" b="1" dirty="0"/>
              <a:t>Drawing &amp; Sketching</a:t>
            </a:r>
          </a:p>
          <a:p>
            <a:pPr marL="0" indent="0">
              <a:buNone/>
            </a:pPr>
            <a:r>
              <a:rPr lang="en-US" sz="2400" dirty="0">
                <a:hlinkClick r:id="rId2"/>
              </a:rPr>
              <a:t>https://docs.google.com/drawings/</a:t>
            </a:r>
            <a:endParaRPr lang="en-US" sz="2400" dirty="0"/>
          </a:p>
          <a:p>
            <a:pPr marL="0" indent="0">
              <a:buNone/>
            </a:pPr>
            <a:r>
              <a:rPr lang="en-US" sz="2400" b="1" dirty="0"/>
              <a:t>Image Editing (Free)</a:t>
            </a:r>
          </a:p>
          <a:p>
            <a:pPr marL="0" indent="0">
              <a:buNone/>
            </a:pPr>
            <a:r>
              <a:rPr lang="en-US" sz="2400" dirty="0">
                <a:hlinkClick r:id="rId3"/>
              </a:rPr>
              <a:t>https://inkscape.org/release/</a:t>
            </a:r>
            <a:endParaRPr lang="en-US" sz="2400" dirty="0"/>
          </a:p>
          <a:p>
            <a:pPr marL="0" indent="0">
              <a:buNone/>
            </a:pPr>
            <a:r>
              <a:rPr lang="en-US" sz="2400" dirty="0">
                <a:hlinkClick r:id="rId4"/>
              </a:rPr>
              <a:t>https://www.gimp.org/</a:t>
            </a:r>
            <a:endParaRPr lang="en-US" sz="2400" dirty="0"/>
          </a:p>
          <a:p>
            <a:pPr marL="0" indent="0">
              <a:buNone/>
            </a:pPr>
            <a:r>
              <a:rPr lang="en-US" sz="2400" b="1" dirty="0"/>
              <a:t>Videos Editing (Free)</a:t>
            </a:r>
          </a:p>
          <a:p>
            <a:pPr marL="0" indent="0">
              <a:buNone/>
            </a:pPr>
            <a:r>
              <a:rPr lang="en-US" sz="2400" b="1" dirty="0">
                <a:hlinkClick r:id="rId5"/>
              </a:rPr>
              <a:t>https://www.openshot.org/</a:t>
            </a:r>
            <a:endParaRPr lang="en-US" sz="2400" b="1" dirty="0"/>
          </a:p>
          <a:p>
            <a:pPr marL="0" indent="0">
              <a:buNone/>
            </a:pPr>
            <a:r>
              <a:rPr lang="en-US" sz="2400" b="1" dirty="0"/>
              <a:t>Interactive Content (Trial)</a:t>
            </a:r>
          </a:p>
          <a:p>
            <a:pPr marL="0" indent="0">
              <a:buNone/>
            </a:pPr>
            <a:r>
              <a:rPr lang="en-US" sz="2400" b="1" dirty="0">
                <a:hlinkClick r:id="rId6"/>
              </a:rPr>
              <a:t>https://www.articulate.com/360/</a:t>
            </a:r>
            <a:r>
              <a:rPr lang="en-US" sz="2400" b="1" dirty="0"/>
              <a:t> </a:t>
            </a:r>
          </a:p>
          <a:p>
            <a:pPr marL="0" indent="0">
              <a:buNone/>
            </a:pPr>
            <a:endParaRPr lang="en-US" b="1" dirty="0"/>
          </a:p>
          <a:p>
            <a:pPr marL="514350" indent="-514350">
              <a:buAutoNum type="arabicPeriod"/>
            </a:pPr>
            <a:endParaRPr lang="en-GB" dirty="0"/>
          </a:p>
        </p:txBody>
      </p:sp>
    </p:spTree>
    <p:extLst>
      <p:ext uri="{BB962C8B-B14F-4D97-AF65-F5344CB8AC3E}">
        <p14:creationId xmlns:p14="http://schemas.microsoft.com/office/powerpoint/2010/main" val="21183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9126F-2445-01D5-9263-4695F85569F6}"/>
              </a:ext>
            </a:extLst>
          </p:cNvPr>
          <p:cNvSpPr>
            <a:spLocks noGrp="1"/>
          </p:cNvSpPr>
          <p:nvPr>
            <p:ph type="title"/>
          </p:nvPr>
        </p:nvSpPr>
        <p:spPr>
          <a:xfrm>
            <a:off x="640080" y="325369"/>
            <a:ext cx="4866792" cy="1956841"/>
          </a:xfrm>
        </p:spPr>
        <p:txBody>
          <a:bodyPr anchor="b">
            <a:normAutofit/>
          </a:bodyPr>
          <a:lstStyle/>
          <a:p>
            <a:r>
              <a:rPr lang="en-US" sz="5400" b="1" dirty="0"/>
              <a:t>Did you know?</a:t>
            </a:r>
            <a:endParaRPr lang="en-GB" sz="5400" b="1"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7DD74E-6FE1-5F74-C6EC-CC17B7DD27F6}"/>
              </a:ext>
            </a:extLst>
          </p:cNvPr>
          <p:cNvSpPr>
            <a:spLocks noGrp="1"/>
          </p:cNvSpPr>
          <p:nvPr>
            <p:ph idx="1"/>
          </p:nvPr>
        </p:nvSpPr>
        <p:spPr>
          <a:xfrm>
            <a:off x="640080" y="2872899"/>
            <a:ext cx="4243589" cy="3320668"/>
          </a:xfrm>
        </p:spPr>
        <p:txBody>
          <a:bodyPr>
            <a:normAutofit/>
          </a:bodyPr>
          <a:lstStyle/>
          <a:p>
            <a:pPr marL="0" indent="0">
              <a:buNone/>
            </a:pPr>
            <a:r>
              <a:rPr lang="en-US" sz="2200" dirty="0"/>
              <a:t>Did you know that many people in slums and rural areas cannot afford electricity? They end up using energy that is not clean like</a:t>
            </a:r>
          </a:p>
          <a:p>
            <a:pPr marL="0" indent="0">
              <a:buNone/>
            </a:pPr>
            <a:r>
              <a:rPr lang="en-US" sz="2200" dirty="0"/>
              <a:t>Kerosene or firewood which is not good for their health and environment?</a:t>
            </a:r>
          </a:p>
          <a:p>
            <a:endParaRPr lang="en-GB" sz="2200" dirty="0"/>
          </a:p>
        </p:txBody>
      </p:sp>
      <p:pic>
        <p:nvPicPr>
          <p:cNvPr id="5" name="Picture 4" descr="A person standing near a fire&#10;&#10;AI-generated content may be incorrect.">
            <a:extLst>
              <a:ext uri="{FF2B5EF4-FFF2-40B4-BE49-F238E27FC236}">
                <a16:creationId xmlns:a16="http://schemas.microsoft.com/office/drawing/2014/main" id="{24D00876-2C04-7C16-58B3-5A068F3D695C}"/>
              </a:ext>
            </a:extLst>
          </p:cNvPr>
          <p:cNvPicPr>
            <a:picLocks noChangeAspect="1"/>
          </p:cNvPicPr>
          <p:nvPr/>
        </p:nvPicPr>
        <p:blipFill>
          <a:blip r:embed="rId2">
            <a:extLst>
              <a:ext uri="{28A0092B-C50C-407E-A947-70E740481C1C}">
                <a14:useLocalDpi xmlns:a14="http://schemas.microsoft.com/office/drawing/2010/main" val="0"/>
              </a:ext>
            </a:extLst>
          </a:blip>
          <a:srcRect l="1294" r="3350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782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33260-A286-7B2D-D695-72027B38FA0B}"/>
              </a:ext>
            </a:extLst>
          </p:cNvPr>
          <p:cNvSpPr>
            <a:spLocks noGrp="1"/>
          </p:cNvSpPr>
          <p:nvPr>
            <p:ph type="title"/>
          </p:nvPr>
        </p:nvSpPr>
        <p:spPr>
          <a:xfrm>
            <a:off x="640080" y="325369"/>
            <a:ext cx="4368602" cy="1956841"/>
          </a:xfrm>
        </p:spPr>
        <p:txBody>
          <a:bodyPr anchor="b">
            <a:normAutofit/>
          </a:bodyPr>
          <a:lstStyle/>
          <a:p>
            <a:r>
              <a:rPr lang="en-US" sz="5400" b="1"/>
              <a:t>Did you know?</a:t>
            </a:r>
            <a:endParaRPr lang="en-GB" sz="5400" b="1"/>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DF6104-31D4-CFA3-192F-B88E67FED4C6}"/>
              </a:ext>
            </a:extLst>
          </p:cNvPr>
          <p:cNvSpPr>
            <a:spLocks noGrp="1"/>
          </p:cNvSpPr>
          <p:nvPr>
            <p:ph idx="1"/>
          </p:nvPr>
        </p:nvSpPr>
        <p:spPr>
          <a:xfrm>
            <a:off x="640080" y="2872899"/>
            <a:ext cx="4243589" cy="3320668"/>
          </a:xfrm>
        </p:spPr>
        <p:txBody>
          <a:bodyPr>
            <a:normAutofit/>
          </a:bodyPr>
          <a:lstStyle/>
          <a:p>
            <a:pPr marL="0" indent="0">
              <a:buNone/>
            </a:pPr>
            <a:r>
              <a:rPr lang="en-US" sz="2200" dirty="0"/>
              <a:t>Did you know that many people in slums and rural areas cannot access clean drinking water during floods and drought? This can cause water borne diseases such as cholera that can affect the entire school or community.</a:t>
            </a:r>
          </a:p>
          <a:p>
            <a:pPr marL="0" indent="0">
              <a:buNone/>
            </a:pPr>
            <a:endParaRPr lang="en-GB" sz="2200" dirty="0"/>
          </a:p>
        </p:txBody>
      </p:sp>
      <p:pic>
        <p:nvPicPr>
          <p:cNvPr id="5" name="Picture 4" descr="A pair of boys walking through a flooded area&#10;&#10;AI-generated content may be incorrect.">
            <a:extLst>
              <a:ext uri="{FF2B5EF4-FFF2-40B4-BE49-F238E27FC236}">
                <a16:creationId xmlns:a16="http://schemas.microsoft.com/office/drawing/2014/main" id="{EA2F422E-0A43-474B-3A33-5A09C138C96A}"/>
              </a:ext>
            </a:extLst>
          </p:cNvPr>
          <p:cNvPicPr>
            <a:picLocks noChangeAspect="1"/>
          </p:cNvPicPr>
          <p:nvPr/>
        </p:nvPicPr>
        <p:blipFill>
          <a:blip r:embed="rId2">
            <a:extLst>
              <a:ext uri="{28A0092B-C50C-407E-A947-70E740481C1C}">
                <a14:useLocalDpi xmlns:a14="http://schemas.microsoft.com/office/drawing/2010/main" val="0"/>
              </a:ext>
            </a:extLst>
          </a:blip>
          <a:srcRect l="16786" r="823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251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11C4C-8BA8-B7AC-CEED-35C00032CB22}"/>
              </a:ext>
            </a:extLst>
          </p:cNvPr>
          <p:cNvSpPr>
            <a:spLocks noGrp="1"/>
          </p:cNvSpPr>
          <p:nvPr>
            <p:ph type="title"/>
          </p:nvPr>
        </p:nvSpPr>
        <p:spPr>
          <a:xfrm>
            <a:off x="640080" y="325369"/>
            <a:ext cx="4368602" cy="1956841"/>
          </a:xfrm>
        </p:spPr>
        <p:txBody>
          <a:bodyPr anchor="b">
            <a:normAutofit/>
          </a:bodyPr>
          <a:lstStyle/>
          <a:p>
            <a:r>
              <a:rPr lang="en-US" sz="5400" b="1" dirty="0"/>
              <a:t>Challenge Introduction</a:t>
            </a:r>
            <a:endParaRPr lang="en-GB" sz="5400" b="1"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1CC6BD-9A46-CEEB-6430-D68229A79456}"/>
              </a:ext>
            </a:extLst>
          </p:cNvPr>
          <p:cNvSpPr>
            <a:spLocks noGrp="1"/>
          </p:cNvSpPr>
          <p:nvPr>
            <p:ph idx="1"/>
          </p:nvPr>
        </p:nvSpPr>
        <p:spPr>
          <a:xfrm>
            <a:off x="640080" y="2872899"/>
            <a:ext cx="4243589" cy="3320668"/>
          </a:xfrm>
        </p:spPr>
        <p:txBody>
          <a:bodyPr>
            <a:normAutofit/>
          </a:bodyPr>
          <a:lstStyle/>
          <a:p>
            <a:pPr marL="0" indent="0">
              <a:buNone/>
            </a:pPr>
            <a:r>
              <a:rPr lang="en-US" sz="1700" dirty="0"/>
              <a:t>Lack of clean drinking water in these areas is a huge problem during the occurrences of drought and floods and other environmental disasters. Often, it takes a long time to transport potable water to these areas resulting in health issues to the local residents. </a:t>
            </a:r>
            <a:endParaRPr lang="en-GB" sz="1700" dirty="0"/>
          </a:p>
        </p:txBody>
      </p:sp>
      <p:pic>
        <p:nvPicPr>
          <p:cNvPr id="5" name="Picture 4" descr="A child digging in a hole&#10;&#10;AI-generated content may be incorrect.">
            <a:extLst>
              <a:ext uri="{FF2B5EF4-FFF2-40B4-BE49-F238E27FC236}">
                <a16:creationId xmlns:a16="http://schemas.microsoft.com/office/drawing/2014/main" id="{7BCDB36F-0AFE-9301-4909-5A60C33547C7}"/>
              </a:ext>
            </a:extLst>
          </p:cNvPr>
          <p:cNvPicPr>
            <a:picLocks noChangeAspect="1"/>
          </p:cNvPicPr>
          <p:nvPr/>
        </p:nvPicPr>
        <p:blipFill>
          <a:blip r:embed="rId2">
            <a:extLst>
              <a:ext uri="{28A0092B-C50C-407E-A947-70E740481C1C}">
                <a14:useLocalDpi xmlns:a14="http://schemas.microsoft.com/office/drawing/2010/main" val="0"/>
              </a:ext>
            </a:extLst>
          </a:blip>
          <a:srcRect l="16618" r="2696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870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A4EC5-E49D-339B-E644-7D8372183B8D}"/>
              </a:ext>
            </a:extLst>
          </p:cNvPr>
          <p:cNvSpPr>
            <a:spLocks noGrp="1"/>
          </p:cNvSpPr>
          <p:nvPr>
            <p:ph type="title"/>
          </p:nvPr>
        </p:nvSpPr>
        <p:spPr>
          <a:xfrm>
            <a:off x="640080" y="325369"/>
            <a:ext cx="4368602" cy="1956841"/>
          </a:xfrm>
        </p:spPr>
        <p:txBody>
          <a:bodyPr anchor="b">
            <a:normAutofit/>
          </a:bodyPr>
          <a:lstStyle/>
          <a:p>
            <a:r>
              <a:rPr lang="en-GB" sz="5400"/>
              <a:t>The Challenge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560065-5DF5-0540-0466-6DAE7855A186}"/>
              </a:ext>
            </a:extLst>
          </p:cNvPr>
          <p:cNvSpPr>
            <a:spLocks noGrp="1"/>
          </p:cNvSpPr>
          <p:nvPr>
            <p:ph idx="1"/>
          </p:nvPr>
        </p:nvSpPr>
        <p:spPr>
          <a:xfrm>
            <a:off x="640080" y="2872899"/>
            <a:ext cx="4243589" cy="3320668"/>
          </a:xfrm>
        </p:spPr>
        <p:txBody>
          <a:bodyPr>
            <a:normAutofit/>
          </a:bodyPr>
          <a:lstStyle/>
          <a:p>
            <a:pPr marL="0" indent="0">
              <a:buNone/>
            </a:pPr>
            <a:r>
              <a:rPr lang="en-US" sz="1700" dirty="0"/>
              <a:t>a solar power based water purification system using a cartridge heater to produce clean drinking water in these affected areas or remote areas where potable water is difficult to obtain can bridge the gap. </a:t>
            </a:r>
          </a:p>
          <a:p>
            <a:pPr marL="0" indent="0">
              <a:buNone/>
            </a:pPr>
            <a:r>
              <a:rPr lang="en-US" sz="1700" dirty="0"/>
              <a:t>This water purification system uses a distillation technique, with an automatic valve which fills up a tank and heats up the water. The steam is captured and flowed into a clean water holding tank. This project could provide a good solution for providing clean drinking water to areas affected by floods.</a:t>
            </a:r>
          </a:p>
          <a:p>
            <a:pPr marL="0" indent="0">
              <a:buNone/>
            </a:pPr>
            <a:endParaRPr lang="en-GB" sz="1700" dirty="0"/>
          </a:p>
        </p:txBody>
      </p:sp>
      <p:pic>
        <p:nvPicPr>
          <p:cNvPr id="5" name="Picture 4" descr="A person collecting water from a bucket&#10;&#10;AI-generated content may be incorrect.">
            <a:extLst>
              <a:ext uri="{FF2B5EF4-FFF2-40B4-BE49-F238E27FC236}">
                <a16:creationId xmlns:a16="http://schemas.microsoft.com/office/drawing/2014/main" id="{0292B646-2EF7-7CD7-B211-F1A04FA9DC4B}"/>
              </a:ext>
            </a:extLst>
          </p:cNvPr>
          <p:cNvPicPr>
            <a:picLocks noChangeAspect="1"/>
          </p:cNvPicPr>
          <p:nvPr/>
        </p:nvPicPr>
        <p:blipFill>
          <a:blip r:embed="rId2">
            <a:extLst>
              <a:ext uri="{28A0092B-C50C-407E-A947-70E740481C1C}">
                <a14:useLocalDpi xmlns:a14="http://schemas.microsoft.com/office/drawing/2010/main" val="0"/>
              </a:ext>
            </a:extLst>
          </a:blip>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2711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5FEDA-E4FB-7881-D100-59E446C8EE7D}"/>
              </a:ext>
            </a:extLst>
          </p:cNvPr>
          <p:cNvSpPr>
            <a:spLocks noGrp="1"/>
          </p:cNvSpPr>
          <p:nvPr>
            <p:ph type="title"/>
          </p:nvPr>
        </p:nvSpPr>
        <p:spPr>
          <a:xfrm>
            <a:off x="640080" y="325369"/>
            <a:ext cx="4368602" cy="1956841"/>
          </a:xfrm>
        </p:spPr>
        <p:txBody>
          <a:bodyPr anchor="b">
            <a:normAutofit/>
          </a:bodyPr>
          <a:lstStyle/>
          <a:p>
            <a:r>
              <a:rPr lang="en-GB" sz="4600" b="1"/>
              <a:t>Challenge 1 (Ages: 4-17 Yrs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32993-D393-D3B2-D2EA-D5FDAC7EBBF0}"/>
              </a:ext>
            </a:extLst>
          </p:cNvPr>
          <p:cNvSpPr>
            <a:spLocks noGrp="1"/>
          </p:cNvSpPr>
          <p:nvPr>
            <p:ph idx="1"/>
          </p:nvPr>
        </p:nvSpPr>
        <p:spPr>
          <a:xfrm>
            <a:off x="640080" y="2872899"/>
            <a:ext cx="4243589" cy="3320668"/>
          </a:xfrm>
        </p:spPr>
        <p:txBody>
          <a:bodyPr>
            <a:normAutofit/>
          </a:bodyPr>
          <a:lstStyle/>
          <a:p>
            <a:pPr marL="0" indent="0">
              <a:buNone/>
            </a:pPr>
            <a:r>
              <a:rPr lang="en-US" sz="1400" dirty="0"/>
              <a:t>Using scratch or any other programming language, automate the logical processes involved in the water purification and light energy storage.</a:t>
            </a:r>
          </a:p>
          <a:p>
            <a:pPr marL="0" indent="0">
              <a:buNone/>
            </a:pPr>
            <a:r>
              <a:rPr lang="en-US" sz="1400" b="1" dirty="0"/>
              <a:t>Guidelines</a:t>
            </a:r>
          </a:p>
          <a:p>
            <a:pPr>
              <a:buFont typeface="Wingdings" panose="05000000000000000000" pitchFamily="2" charset="2"/>
              <a:buChar char="§"/>
            </a:pPr>
            <a:r>
              <a:rPr lang="en-US" sz="1400" dirty="0"/>
              <a:t>First sketch the logical flow on how the process works on a pad or paper.</a:t>
            </a:r>
          </a:p>
          <a:p>
            <a:pPr>
              <a:buFont typeface="Wingdings" panose="05000000000000000000" pitchFamily="2" charset="2"/>
              <a:buChar char="§"/>
            </a:pPr>
            <a:r>
              <a:rPr lang="en-US" sz="1400" dirty="0"/>
              <a:t>Choose the theme, images and styles to be used.</a:t>
            </a:r>
          </a:p>
          <a:p>
            <a:pPr>
              <a:buFont typeface="Wingdings" panose="05000000000000000000" pitchFamily="2" charset="2"/>
              <a:buChar char="§"/>
            </a:pPr>
            <a:r>
              <a:rPr lang="en-US" sz="1400" dirty="0"/>
              <a:t>Using blocks available create a sequence, animation, motion and any other to illustrate step by step how it works.</a:t>
            </a:r>
          </a:p>
          <a:p>
            <a:pPr>
              <a:buFont typeface="Wingdings" panose="05000000000000000000" pitchFamily="2" charset="2"/>
              <a:buChar char="§"/>
            </a:pPr>
            <a:r>
              <a:rPr lang="en-US" sz="1400" dirty="0">
                <a:hlinkClick r:id="rId2" action="ppaction://hlinkfile"/>
              </a:rPr>
              <a:t>Please see logical process sample diagrams to guide you.</a:t>
            </a:r>
            <a:endParaRPr lang="en-US" sz="1400" dirty="0"/>
          </a:p>
          <a:p>
            <a:pPr marL="0" indent="0">
              <a:buNone/>
            </a:pPr>
            <a:endParaRPr lang="en-GB" sz="1400" dirty="0"/>
          </a:p>
        </p:txBody>
      </p:sp>
      <p:pic>
        <p:nvPicPr>
          <p:cNvPr id="5" name="Picture 4" descr="A screenshot of a video game&#10;&#10;AI-generated content may be incorrect.">
            <a:extLst>
              <a:ext uri="{FF2B5EF4-FFF2-40B4-BE49-F238E27FC236}">
                <a16:creationId xmlns:a16="http://schemas.microsoft.com/office/drawing/2014/main" id="{293AE4C5-C2D7-5A3B-4E01-A008E12A8B57}"/>
              </a:ext>
            </a:extLst>
          </p:cNvPr>
          <p:cNvPicPr>
            <a:picLocks noChangeAspect="1"/>
          </p:cNvPicPr>
          <p:nvPr/>
        </p:nvPicPr>
        <p:blipFill>
          <a:blip r:embed="rId3">
            <a:extLst>
              <a:ext uri="{28A0092B-C50C-407E-A947-70E740481C1C}">
                <a14:useLocalDpi xmlns:a14="http://schemas.microsoft.com/office/drawing/2010/main" val="0"/>
              </a:ext>
            </a:extLst>
          </a:blip>
          <a:srcRect l="11281" r="154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2396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C5DF-D7EE-E333-D0F3-768DA09E6D2F}"/>
              </a:ext>
            </a:extLst>
          </p:cNvPr>
          <p:cNvSpPr>
            <a:spLocks noGrp="1"/>
          </p:cNvSpPr>
          <p:nvPr>
            <p:ph type="title"/>
          </p:nvPr>
        </p:nvSpPr>
        <p:spPr/>
        <p:txBody>
          <a:bodyPr/>
          <a:lstStyle/>
          <a:p>
            <a:r>
              <a:rPr lang="en-GB" dirty="0"/>
              <a:t>Scoring</a:t>
            </a:r>
          </a:p>
        </p:txBody>
      </p:sp>
      <p:graphicFrame>
        <p:nvGraphicFramePr>
          <p:cNvPr id="5" name="Table 4">
            <a:extLst>
              <a:ext uri="{FF2B5EF4-FFF2-40B4-BE49-F238E27FC236}">
                <a16:creationId xmlns:a16="http://schemas.microsoft.com/office/drawing/2014/main" id="{743AF42C-F15D-4F4F-439B-CCC388E54CE7}"/>
              </a:ext>
            </a:extLst>
          </p:cNvPr>
          <p:cNvGraphicFramePr>
            <a:graphicFrameLocks noGrp="1"/>
          </p:cNvGraphicFramePr>
          <p:nvPr>
            <p:extLst>
              <p:ext uri="{D42A27DB-BD31-4B8C-83A1-F6EECF244321}">
                <p14:modId xmlns:p14="http://schemas.microsoft.com/office/powerpoint/2010/main" val="350730275"/>
              </p:ext>
            </p:extLst>
          </p:nvPr>
        </p:nvGraphicFramePr>
        <p:xfrm>
          <a:off x="670911" y="1690687"/>
          <a:ext cx="10028620" cy="3396320"/>
        </p:xfrm>
        <a:graphic>
          <a:graphicData uri="http://schemas.openxmlformats.org/drawingml/2006/table">
            <a:tbl>
              <a:tblPr firstRow="1" bandRow="1">
                <a:tableStyleId>{5C22544A-7EE6-4342-B048-85BDC9FD1C3A}</a:tableStyleId>
              </a:tblPr>
              <a:tblGrid>
                <a:gridCol w="1157889">
                  <a:extLst>
                    <a:ext uri="{9D8B030D-6E8A-4147-A177-3AD203B41FA5}">
                      <a16:colId xmlns:a16="http://schemas.microsoft.com/office/drawing/2014/main" val="525113473"/>
                    </a:ext>
                  </a:extLst>
                </a:gridCol>
                <a:gridCol w="4424855">
                  <a:extLst>
                    <a:ext uri="{9D8B030D-6E8A-4147-A177-3AD203B41FA5}">
                      <a16:colId xmlns:a16="http://schemas.microsoft.com/office/drawing/2014/main" val="4232806716"/>
                    </a:ext>
                  </a:extLst>
                </a:gridCol>
                <a:gridCol w="2532993">
                  <a:extLst>
                    <a:ext uri="{9D8B030D-6E8A-4147-A177-3AD203B41FA5}">
                      <a16:colId xmlns:a16="http://schemas.microsoft.com/office/drawing/2014/main" val="614179635"/>
                    </a:ext>
                  </a:extLst>
                </a:gridCol>
                <a:gridCol w="1912883">
                  <a:extLst>
                    <a:ext uri="{9D8B030D-6E8A-4147-A177-3AD203B41FA5}">
                      <a16:colId xmlns:a16="http://schemas.microsoft.com/office/drawing/2014/main" val="70777302"/>
                    </a:ext>
                  </a:extLst>
                </a:gridCol>
              </a:tblGrid>
              <a:tr h="679264">
                <a:tc>
                  <a:txBody>
                    <a:bodyPr/>
                    <a:lstStyle/>
                    <a:p>
                      <a:r>
                        <a:rPr lang="en-US" dirty="0"/>
                        <a:t>Item #</a:t>
                      </a:r>
                      <a:endParaRPr lang="en-GB" dirty="0"/>
                    </a:p>
                  </a:txBody>
                  <a:tcPr/>
                </a:tc>
                <a:tc>
                  <a:txBody>
                    <a:bodyPr/>
                    <a:lstStyle/>
                    <a:p>
                      <a:r>
                        <a:rPr lang="en-US" dirty="0"/>
                        <a:t>Item Description</a:t>
                      </a:r>
                      <a:endParaRPr lang="en-GB" dirty="0"/>
                    </a:p>
                  </a:txBody>
                  <a:tcPr/>
                </a:tc>
                <a:tc>
                  <a:txBody>
                    <a:bodyPr/>
                    <a:lstStyle/>
                    <a:p>
                      <a:r>
                        <a:rPr lang="en-US" dirty="0"/>
                        <a:t>Remarks</a:t>
                      </a:r>
                      <a:endParaRPr lang="en-GB" dirty="0"/>
                    </a:p>
                  </a:txBody>
                  <a:tcPr/>
                </a:tc>
                <a:tc>
                  <a:txBody>
                    <a:bodyPr/>
                    <a:lstStyle/>
                    <a:p>
                      <a:r>
                        <a:rPr lang="en-US" dirty="0"/>
                        <a:t>Score</a:t>
                      </a:r>
                      <a:endParaRPr lang="en-GB" dirty="0"/>
                    </a:p>
                  </a:txBody>
                  <a:tcPr/>
                </a:tc>
                <a:extLst>
                  <a:ext uri="{0D108BD9-81ED-4DB2-BD59-A6C34878D82A}">
                    <a16:rowId xmlns:a16="http://schemas.microsoft.com/office/drawing/2014/main" val="3750812620"/>
                  </a:ext>
                </a:extLst>
              </a:tr>
              <a:tr h="679264">
                <a:tc>
                  <a:txBody>
                    <a:bodyPr/>
                    <a:lstStyle/>
                    <a:p>
                      <a:r>
                        <a:rPr lang="en-US" dirty="0"/>
                        <a:t>1</a:t>
                      </a:r>
                      <a:endParaRPr lang="en-GB" dirty="0"/>
                    </a:p>
                  </a:txBody>
                  <a:tcPr/>
                </a:tc>
                <a:tc>
                  <a:txBody>
                    <a:bodyPr/>
                    <a:lstStyle/>
                    <a:p>
                      <a:r>
                        <a:rPr lang="en-US" sz="1800" kern="1200" dirty="0">
                          <a:solidFill>
                            <a:schemeClr val="dk1"/>
                          </a:solidFill>
                          <a:effectLst/>
                          <a:latin typeface="+mn-lt"/>
                          <a:ea typeface="+mn-ea"/>
                          <a:cs typeface="+mn-cs"/>
                        </a:rPr>
                        <a:t>Creative thinking &amp; Understanding</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55230710"/>
                  </a:ext>
                </a:extLst>
              </a:tr>
              <a:tr h="679264">
                <a:tc>
                  <a:txBody>
                    <a:bodyPr/>
                    <a:lstStyle/>
                    <a:p>
                      <a:r>
                        <a:rPr lang="en-US" dirty="0"/>
                        <a:t>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quality of flow diagram/sketch</a:t>
                      </a:r>
                      <a:endParaRPr lang="en-GB" sz="1800" kern="1200" dirty="0">
                        <a:solidFill>
                          <a:schemeClr val="dk1"/>
                        </a:solidFill>
                        <a:effectLst/>
                        <a:latin typeface="+mn-lt"/>
                        <a:ea typeface="+mn-ea"/>
                        <a:cs typeface="+mn-cs"/>
                      </a:endParaRPr>
                    </a:p>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74177770"/>
                  </a:ext>
                </a:extLst>
              </a:tr>
              <a:tr h="679264">
                <a:tc>
                  <a:txBody>
                    <a:bodyPr/>
                    <a:lstStyle/>
                    <a:p>
                      <a:r>
                        <a:rPr lang="en-US" dirty="0"/>
                        <a:t>3</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Easy to understand (User friendly)</a:t>
                      </a:r>
                      <a:endParaRPr lang="en-GB" sz="1800" kern="1200" dirty="0">
                        <a:solidFill>
                          <a:schemeClr val="dk1"/>
                        </a:solidFill>
                        <a:effectLst/>
                        <a:latin typeface="+mn-lt"/>
                        <a:ea typeface="+mn-ea"/>
                        <a:cs typeface="+mn-cs"/>
                      </a:endParaRPr>
                    </a:p>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58717628"/>
                  </a:ext>
                </a:extLst>
              </a:tr>
              <a:tr h="679264">
                <a:tc>
                  <a:txBody>
                    <a:bodyPr/>
                    <a:lstStyle/>
                    <a:p>
                      <a:r>
                        <a:rPr lang="en-US" dirty="0"/>
                        <a:t>4</a:t>
                      </a:r>
                      <a:endParaRPr lang="en-GB" dirty="0"/>
                    </a:p>
                  </a:txBody>
                  <a:tcPr/>
                </a:tc>
                <a:tc>
                  <a:txBody>
                    <a:bodyPr/>
                    <a:lstStyle/>
                    <a:p>
                      <a:r>
                        <a:rPr lang="en-GB" sz="1800" kern="1200" dirty="0">
                          <a:solidFill>
                            <a:schemeClr val="dk1"/>
                          </a:solidFill>
                          <a:effectLst/>
                          <a:latin typeface="+mn-lt"/>
                          <a:ea typeface="+mn-ea"/>
                          <a:cs typeface="+mn-cs"/>
                        </a:rPr>
                        <a:t>Critical thinking attributes</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670455152"/>
                  </a:ext>
                </a:extLst>
              </a:tr>
            </a:tbl>
          </a:graphicData>
        </a:graphic>
      </p:graphicFrame>
    </p:spTree>
    <p:extLst>
      <p:ext uri="{BB962C8B-B14F-4D97-AF65-F5344CB8AC3E}">
        <p14:creationId xmlns:p14="http://schemas.microsoft.com/office/powerpoint/2010/main" val="391688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AA3C-00DF-AEDC-4052-94D3558E7648}"/>
              </a:ext>
            </a:extLst>
          </p:cNvPr>
          <p:cNvSpPr>
            <a:spLocks noGrp="1"/>
          </p:cNvSpPr>
          <p:nvPr>
            <p:ph type="title"/>
          </p:nvPr>
        </p:nvSpPr>
        <p:spPr>
          <a:xfrm>
            <a:off x="686834" y="1153572"/>
            <a:ext cx="3200400" cy="4461163"/>
          </a:xfrm>
        </p:spPr>
        <p:txBody>
          <a:bodyPr>
            <a:normAutofit/>
          </a:bodyPr>
          <a:lstStyle/>
          <a:p>
            <a:r>
              <a:rPr lang="en-GB">
                <a:solidFill>
                  <a:srgbClr val="FFFFFF"/>
                </a:solidFill>
              </a:rPr>
              <a:t>Challenge 2 (</a:t>
            </a:r>
            <a:r>
              <a:rPr lang="en-GB" b="1">
                <a:solidFill>
                  <a:srgbClr val="FFFFFF"/>
                </a:solidFill>
              </a:rPr>
              <a:t>Ages: 4-17 Yrs</a:t>
            </a:r>
            <a:r>
              <a:rPr lang="en-GB">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AC454A3-8A90-BF5E-40DF-22BE217A0D7D}"/>
              </a:ext>
            </a:extLst>
          </p:cNvPr>
          <p:cNvSpPr>
            <a:spLocks noGrp="1"/>
          </p:cNvSpPr>
          <p:nvPr>
            <p:ph idx="1"/>
          </p:nvPr>
        </p:nvSpPr>
        <p:spPr>
          <a:xfrm>
            <a:off x="4447308" y="591344"/>
            <a:ext cx="6906491" cy="5585619"/>
          </a:xfrm>
        </p:spPr>
        <p:txBody>
          <a:bodyPr anchor="ctr">
            <a:normAutofit/>
          </a:bodyPr>
          <a:lstStyle/>
          <a:p>
            <a:pPr marL="0" indent="0">
              <a:buNone/>
            </a:pPr>
            <a:r>
              <a:rPr lang="en-US" sz="2000" dirty="0"/>
              <a:t>Animate/Draw awareness campaign on clean water and clean energy sources using scratch or any other tools you are familiar with.</a:t>
            </a:r>
          </a:p>
          <a:p>
            <a:pPr marL="0" indent="0">
              <a:buNone/>
            </a:pPr>
            <a:r>
              <a:rPr lang="en-US" sz="2000" b="1" dirty="0"/>
              <a:t>Guidelines</a:t>
            </a:r>
          </a:p>
          <a:p>
            <a:r>
              <a:rPr lang="en-US" sz="2000" dirty="0"/>
              <a:t>Should be simple, relevant and easy to understand.</a:t>
            </a:r>
          </a:p>
          <a:p>
            <a:r>
              <a:rPr lang="en-US" sz="2000" dirty="0"/>
              <a:t>Art based drawings using relevant resources such as paint, canvas etc.</a:t>
            </a:r>
          </a:p>
          <a:p>
            <a:r>
              <a:rPr lang="en-US" sz="2000" dirty="0"/>
              <a:t>Must be big enough for someone to see the message (Medium to Large Canvas will be appropriate)</a:t>
            </a:r>
          </a:p>
          <a:p>
            <a:r>
              <a:rPr lang="en-US" sz="2000" dirty="0"/>
              <a:t>Use any of the following forms to present your awareness</a:t>
            </a:r>
          </a:p>
          <a:p>
            <a:pPr lvl="1">
              <a:buFont typeface="Wingdings" panose="05000000000000000000" pitchFamily="2" charset="2"/>
              <a:buChar char="§"/>
            </a:pPr>
            <a:r>
              <a:rPr lang="en-US" sz="2000" dirty="0"/>
              <a:t>	Scratch or any other programming language</a:t>
            </a:r>
          </a:p>
          <a:p>
            <a:pPr lvl="1">
              <a:buFont typeface="Wingdings" panose="05000000000000000000" pitchFamily="2" charset="2"/>
              <a:buChar char="§"/>
            </a:pPr>
            <a:r>
              <a:rPr lang="en-US" sz="2000" dirty="0"/>
              <a:t>	Computer Graphics</a:t>
            </a:r>
          </a:p>
          <a:p>
            <a:pPr lvl="1">
              <a:buFont typeface="Wingdings" panose="05000000000000000000" pitchFamily="2" charset="2"/>
              <a:buChar char="§"/>
            </a:pPr>
            <a:r>
              <a:rPr lang="en-US" sz="2000" dirty="0"/>
              <a:t>	Draw/Sketch using computer tools/resources</a:t>
            </a:r>
          </a:p>
          <a:p>
            <a:pPr lvl="1">
              <a:buFont typeface="Wingdings" panose="05000000000000000000" pitchFamily="2" charset="2"/>
              <a:buChar char="§"/>
            </a:pPr>
            <a:r>
              <a:rPr lang="en-US" sz="2000" dirty="0"/>
              <a:t>	Use medium to large canvas with painting tools</a:t>
            </a:r>
          </a:p>
          <a:p>
            <a:pPr lvl="1">
              <a:buFont typeface="Wingdings" panose="05000000000000000000" pitchFamily="2" charset="2"/>
              <a:buChar char="§"/>
            </a:pPr>
            <a:r>
              <a:rPr lang="en-US" sz="2000" dirty="0"/>
              <a:t>	The use of color, font, font size, placement and alignment of elements is consistent.</a:t>
            </a:r>
          </a:p>
          <a:p>
            <a:endParaRPr lang="en-GB" sz="1300" dirty="0"/>
          </a:p>
        </p:txBody>
      </p:sp>
    </p:spTree>
    <p:extLst>
      <p:ext uri="{BB962C8B-B14F-4D97-AF65-F5344CB8AC3E}">
        <p14:creationId xmlns:p14="http://schemas.microsoft.com/office/powerpoint/2010/main" val="186908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EFD4-AE8E-E125-E569-F85DE1012A21}"/>
              </a:ext>
            </a:extLst>
          </p:cNvPr>
          <p:cNvSpPr>
            <a:spLocks noGrp="1"/>
          </p:cNvSpPr>
          <p:nvPr>
            <p:ph type="title"/>
          </p:nvPr>
        </p:nvSpPr>
        <p:spPr/>
        <p:txBody>
          <a:bodyPr/>
          <a:lstStyle/>
          <a:p>
            <a:r>
              <a:rPr lang="en-GB" dirty="0"/>
              <a:t>Scoring</a:t>
            </a:r>
          </a:p>
        </p:txBody>
      </p:sp>
      <p:graphicFrame>
        <p:nvGraphicFramePr>
          <p:cNvPr id="5" name="Table 4">
            <a:extLst>
              <a:ext uri="{FF2B5EF4-FFF2-40B4-BE49-F238E27FC236}">
                <a16:creationId xmlns:a16="http://schemas.microsoft.com/office/drawing/2014/main" id="{F9755BDB-5CD0-7159-B669-CE20ADEA235A}"/>
              </a:ext>
            </a:extLst>
          </p:cNvPr>
          <p:cNvGraphicFramePr>
            <a:graphicFrameLocks noGrp="1"/>
          </p:cNvGraphicFramePr>
          <p:nvPr>
            <p:extLst>
              <p:ext uri="{D42A27DB-BD31-4B8C-83A1-F6EECF244321}">
                <p14:modId xmlns:p14="http://schemas.microsoft.com/office/powerpoint/2010/main" val="755160372"/>
              </p:ext>
            </p:extLst>
          </p:nvPr>
        </p:nvGraphicFramePr>
        <p:xfrm>
          <a:off x="968188" y="1870636"/>
          <a:ext cx="8686800" cy="3352200"/>
        </p:xfrm>
        <a:graphic>
          <a:graphicData uri="http://schemas.openxmlformats.org/drawingml/2006/table">
            <a:tbl>
              <a:tblPr firstRow="1" bandRow="1">
                <a:tableStyleId>{93296810-A885-4BE3-A3E7-6D5BEEA58F35}</a:tableStyleId>
              </a:tblPr>
              <a:tblGrid>
                <a:gridCol w="960781">
                  <a:extLst>
                    <a:ext uri="{9D8B030D-6E8A-4147-A177-3AD203B41FA5}">
                      <a16:colId xmlns:a16="http://schemas.microsoft.com/office/drawing/2014/main" val="1851391377"/>
                    </a:ext>
                  </a:extLst>
                </a:gridCol>
                <a:gridCol w="3748931">
                  <a:extLst>
                    <a:ext uri="{9D8B030D-6E8A-4147-A177-3AD203B41FA5}">
                      <a16:colId xmlns:a16="http://schemas.microsoft.com/office/drawing/2014/main" val="1600307932"/>
                    </a:ext>
                  </a:extLst>
                </a:gridCol>
                <a:gridCol w="2405418">
                  <a:extLst>
                    <a:ext uri="{9D8B030D-6E8A-4147-A177-3AD203B41FA5}">
                      <a16:colId xmlns:a16="http://schemas.microsoft.com/office/drawing/2014/main" val="93695266"/>
                    </a:ext>
                  </a:extLst>
                </a:gridCol>
                <a:gridCol w="1571670">
                  <a:extLst>
                    <a:ext uri="{9D8B030D-6E8A-4147-A177-3AD203B41FA5}">
                      <a16:colId xmlns:a16="http://schemas.microsoft.com/office/drawing/2014/main" val="1705738341"/>
                    </a:ext>
                  </a:extLst>
                </a:gridCol>
              </a:tblGrid>
              <a:tr h="585432">
                <a:tc>
                  <a:txBody>
                    <a:bodyPr/>
                    <a:lstStyle/>
                    <a:p>
                      <a:r>
                        <a:rPr lang="en-US" dirty="0"/>
                        <a:t>Item #</a:t>
                      </a:r>
                      <a:endParaRPr lang="en-GB" dirty="0"/>
                    </a:p>
                  </a:txBody>
                  <a:tcPr/>
                </a:tc>
                <a:tc>
                  <a:txBody>
                    <a:bodyPr/>
                    <a:lstStyle/>
                    <a:p>
                      <a:r>
                        <a:rPr lang="en-US" dirty="0"/>
                        <a:t>Item Description</a:t>
                      </a:r>
                      <a:endParaRPr lang="en-GB" dirty="0"/>
                    </a:p>
                  </a:txBody>
                  <a:tcPr/>
                </a:tc>
                <a:tc>
                  <a:txBody>
                    <a:bodyPr/>
                    <a:lstStyle/>
                    <a:p>
                      <a:r>
                        <a:rPr lang="en-US" dirty="0"/>
                        <a:t>Remarks</a:t>
                      </a:r>
                      <a:endParaRPr lang="en-GB" dirty="0"/>
                    </a:p>
                  </a:txBody>
                  <a:tcPr/>
                </a:tc>
                <a:tc>
                  <a:txBody>
                    <a:bodyPr/>
                    <a:lstStyle/>
                    <a:p>
                      <a:r>
                        <a:rPr lang="en-US" dirty="0"/>
                        <a:t>Score</a:t>
                      </a:r>
                      <a:endParaRPr lang="en-GB" dirty="0"/>
                    </a:p>
                  </a:txBody>
                  <a:tcPr/>
                </a:tc>
                <a:extLst>
                  <a:ext uri="{0D108BD9-81ED-4DB2-BD59-A6C34878D82A}">
                    <a16:rowId xmlns:a16="http://schemas.microsoft.com/office/drawing/2014/main" val="119571275"/>
                  </a:ext>
                </a:extLst>
              </a:tr>
              <a:tr h="585432">
                <a:tc>
                  <a:txBody>
                    <a:bodyPr/>
                    <a:lstStyle/>
                    <a:p>
                      <a:pPr algn="ctr"/>
                      <a:r>
                        <a:rPr lang="en-US" dirty="0"/>
                        <a:t>1</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Creative thinking	</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52215245"/>
                  </a:ext>
                </a:extLst>
              </a:tr>
              <a:tr h="1010472">
                <a:tc>
                  <a:txBody>
                    <a:bodyPr/>
                    <a:lstStyle/>
                    <a:p>
                      <a:pPr algn="ctr"/>
                      <a:r>
                        <a:rPr lang="en-US" dirty="0"/>
                        <a:t>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and easy to understand (Useful Information)</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60325174"/>
                  </a:ext>
                </a:extLst>
              </a:tr>
              <a:tr h="585432">
                <a:tc>
                  <a:txBody>
                    <a:bodyPr/>
                    <a:lstStyle/>
                    <a:p>
                      <a:pPr algn="ctr"/>
                      <a:r>
                        <a:rPr lang="en-US" dirty="0"/>
                        <a:t>3</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Clear drawing/animation</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0762308"/>
                  </a:ext>
                </a:extLst>
              </a:tr>
              <a:tr h="585432">
                <a:tc>
                  <a:txBody>
                    <a:bodyPr/>
                    <a:lstStyle/>
                    <a:p>
                      <a:pPr algn="ctr"/>
                      <a:r>
                        <a:rPr lang="en-US" dirty="0"/>
                        <a:t>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Color Balance and Text Styling</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10051385"/>
                  </a:ext>
                </a:extLst>
              </a:tr>
            </a:tbl>
          </a:graphicData>
        </a:graphic>
      </p:graphicFrame>
    </p:spTree>
    <p:extLst>
      <p:ext uri="{BB962C8B-B14F-4D97-AF65-F5344CB8AC3E}">
        <p14:creationId xmlns:p14="http://schemas.microsoft.com/office/powerpoint/2010/main" val="446368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1846FA1929AF45ADA410D20323F756" ma:contentTypeVersion="6" ma:contentTypeDescription="Create a new document." ma:contentTypeScope="" ma:versionID="b8140b27361b2d53914a7025f3008728">
  <xsd:schema xmlns:xsd="http://www.w3.org/2001/XMLSchema" xmlns:xs="http://www.w3.org/2001/XMLSchema" xmlns:p="http://schemas.microsoft.com/office/2006/metadata/properties" xmlns:ns3="d97715aa-53d8-458a-9b88-c24beb898f60" targetNamespace="http://schemas.microsoft.com/office/2006/metadata/properties" ma:root="true" ma:fieldsID="5ff2ce4cc7c560de1566a7115272c179" ns3:_="">
    <xsd:import namespace="d97715aa-53d8-458a-9b88-c24beb898f6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715aa-53d8-458a-9b88-c24beb898f6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97715aa-53d8-458a-9b88-c24beb898f60" xsi:nil="true"/>
  </documentManagement>
</p:properties>
</file>

<file path=customXml/itemProps1.xml><?xml version="1.0" encoding="utf-8"?>
<ds:datastoreItem xmlns:ds="http://schemas.openxmlformats.org/officeDocument/2006/customXml" ds:itemID="{B6ABC874-9B8F-4B06-9BC7-8F4D73824027}">
  <ds:schemaRefs>
    <ds:schemaRef ds:uri="http://schemas.microsoft.com/sharepoint/v3/contenttype/forms"/>
  </ds:schemaRefs>
</ds:datastoreItem>
</file>

<file path=customXml/itemProps2.xml><?xml version="1.0" encoding="utf-8"?>
<ds:datastoreItem xmlns:ds="http://schemas.openxmlformats.org/officeDocument/2006/customXml" ds:itemID="{5F6BBC43-DFD9-4692-B1C1-504F6E69F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715aa-53d8-458a-9b88-c24beb898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F75B57-7715-4C36-AB3A-480CE62BEDA9}">
  <ds:schemaRef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97715aa-53d8-458a-9b88-c24beb898f6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1598</TotalTime>
  <Words>1032</Words>
  <Application>Microsoft Office PowerPoint</Application>
  <PresentationFormat>Widescreen</PresentationFormat>
  <Paragraphs>131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Wingdings</vt:lpstr>
      <vt:lpstr>Office Theme</vt:lpstr>
      <vt:lpstr>Mazingira Bora Hackathon Challenge</vt:lpstr>
      <vt:lpstr>Did you know?</vt:lpstr>
      <vt:lpstr>Did you know?</vt:lpstr>
      <vt:lpstr>Challenge Introduction</vt:lpstr>
      <vt:lpstr>The Challenge</vt:lpstr>
      <vt:lpstr>Challenge 1 (Ages: 4-17 Yrs )</vt:lpstr>
      <vt:lpstr>Scoring</vt:lpstr>
      <vt:lpstr>Challenge 2 (Ages: 4-17 Yrs )</vt:lpstr>
      <vt:lpstr>Scoring</vt:lpstr>
      <vt:lpstr>Challenge 3 (Ages: 9-17 Yrs )</vt:lpstr>
      <vt:lpstr>Scoring</vt:lpstr>
      <vt:lpstr>Challenge 4 (Ages: 9-17 Yrs )</vt:lpstr>
      <vt:lpstr>Challenge 4 (Ages: 9-17 Yrs )</vt:lpstr>
      <vt:lpstr>Scoring</vt:lpstr>
      <vt:lpstr>Additional Guidelines &amp; Resources</vt:lpstr>
      <vt:lpstr>Additional Guidelines &amp; Resources</vt:lpstr>
      <vt:lpstr>Additional Guidelines &amp; Resources</vt:lpstr>
      <vt:lpstr>Additional Guidelines &amp; Resources</vt:lpstr>
      <vt:lpstr>Additional Guidelines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Julius Momanyi</dc:creator>
  <cp:lastModifiedBy>Julius Momanyi</cp:lastModifiedBy>
  <cp:revision>1</cp:revision>
  <dcterms:created xsi:type="dcterms:W3CDTF">2025-02-02T05:31:36Z</dcterms:created>
  <dcterms:modified xsi:type="dcterms:W3CDTF">2025-04-23T09:05:43Z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0x010100F61846FA1929AF45ADA410D20323F756</vt:lpwstr>
  </property>
</Properties>
</file>